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9" r:id="rId4"/>
    <p:sldId id="263" r:id="rId5"/>
    <p:sldId id="261" r:id="rId6"/>
    <p:sldId id="262" r:id="rId7"/>
    <p:sldId id="260"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C72991-1415-4D42-B4D3-6A2EC243FD62}" v="19" dt="2023-03-13T13:33:01.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varScale="1">
        <p:scale>
          <a:sx n="83" d="100"/>
          <a:sy n="83" d="100"/>
        </p:scale>
        <p:origin x="18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C6A97-853E-3501-853E-FA2E21DF28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D2070B-D7F0-BB11-E52C-A5D5F48C51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62A550-C8B7-65CE-2941-2A2022F88481}"/>
              </a:ext>
            </a:extLst>
          </p:cNvPr>
          <p:cNvSpPr>
            <a:spLocks noGrp="1"/>
          </p:cNvSpPr>
          <p:nvPr>
            <p:ph type="dt" sz="half" idx="10"/>
          </p:nvPr>
        </p:nvSpPr>
        <p:spPr/>
        <p:txBody>
          <a:bodyPr/>
          <a:lstStyle/>
          <a:p>
            <a:fld id="{8BE24478-F464-4260-B49C-5A8561FD4D73}" type="datetimeFigureOut">
              <a:rPr lang="en-US" smtClean="0"/>
              <a:t>3/21/2023</a:t>
            </a:fld>
            <a:endParaRPr lang="en-US"/>
          </a:p>
        </p:txBody>
      </p:sp>
      <p:sp>
        <p:nvSpPr>
          <p:cNvPr id="5" name="Footer Placeholder 4">
            <a:extLst>
              <a:ext uri="{FF2B5EF4-FFF2-40B4-BE49-F238E27FC236}">
                <a16:creationId xmlns:a16="http://schemas.microsoft.com/office/drawing/2014/main" id="{07F06B77-26CF-5143-2FAB-9C52DD7011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B73C5-6FEC-D5EA-12E6-DD6E7A8D921D}"/>
              </a:ext>
            </a:extLst>
          </p:cNvPr>
          <p:cNvSpPr>
            <a:spLocks noGrp="1"/>
          </p:cNvSpPr>
          <p:nvPr>
            <p:ph type="sldNum" sz="quarter" idx="12"/>
          </p:nvPr>
        </p:nvSpPr>
        <p:spPr/>
        <p:txBody>
          <a:bodyPr/>
          <a:lstStyle/>
          <a:p>
            <a:fld id="{9E76F0D2-2E1B-49B8-B195-D5E9FCADC0CF}" type="slidenum">
              <a:rPr lang="en-US" smtClean="0"/>
              <a:t>‹#›</a:t>
            </a:fld>
            <a:endParaRPr lang="en-US"/>
          </a:p>
        </p:txBody>
      </p:sp>
    </p:spTree>
    <p:extLst>
      <p:ext uri="{BB962C8B-B14F-4D97-AF65-F5344CB8AC3E}">
        <p14:creationId xmlns:p14="http://schemas.microsoft.com/office/powerpoint/2010/main" val="161731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04364-CCEA-18AE-3617-32806E54DB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2C23D2-147E-24A6-AEB8-750591A2FE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5D557-6AFF-B562-2AA7-84DA65FA206F}"/>
              </a:ext>
            </a:extLst>
          </p:cNvPr>
          <p:cNvSpPr>
            <a:spLocks noGrp="1"/>
          </p:cNvSpPr>
          <p:nvPr>
            <p:ph type="dt" sz="half" idx="10"/>
          </p:nvPr>
        </p:nvSpPr>
        <p:spPr/>
        <p:txBody>
          <a:bodyPr/>
          <a:lstStyle/>
          <a:p>
            <a:fld id="{8BE24478-F464-4260-B49C-5A8561FD4D73}" type="datetimeFigureOut">
              <a:rPr lang="en-US" smtClean="0"/>
              <a:t>3/21/2023</a:t>
            </a:fld>
            <a:endParaRPr lang="en-US"/>
          </a:p>
        </p:txBody>
      </p:sp>
      <p:sp>
        <p:nvSpPr>
          <p:cNvPr id="5" name="Footer Placeholder 4">
            <a:extLst>
              <a:ext uri="{FF2B5EF4-FFF2-40B4-BE49-F238E27FC236}">
                <a16:creationId xmlns:a16="http://schemas.microsoft.com/office/drawing/2014/main" id="{9ED71990-45DE-130C-C231-990A26F71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339541-1CD0-099C-6C0C-BCD72D830516}"/>
              </a:ext>
            </a:extLst>
          </p:cNvPr>
          <p:cNvSpPr>
            <a:spLocks noGrp="1"/>
          </p:cNvSpPr>
          <p:nvPr>
            <p:ph type="sldNum" sz="quarter" idx="12"/>
          </p:nvPr>
        </p:nvSpPr>
        <p:spPr/>
        <p:txBody>
          <a:bodyPr/>
          <a:lstStyle/>
          <a:p>
            <a:fld id="{9E76F0D2-2E1B-49B8-B195-D5E9FCADC0CF}" type="slidenum">
              <a:rPr lang="en-US" smtClean="0"/>
              <a:t>‹#›</a:t>
            </a:fld>
            <a:endParaRPr lang="en-US"/>
          </a:p>
        </p:txBody>
      </p:sp>
    </p:spTree>
    <p:extLst>
      <p:ext uri="{BB962C8B-B14F-4D97-AF65-F5344CB8AC3E}">
        <p14:creationId xmlns:p14="http://schemas.microsoft.com/office/powerpoint/2010/main" val="2670019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07FB78-9754-B053-32A4-BAA6951A3A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01F5C9-052E-A00C-4BAF-C4412E0D9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90A64-A930-77C6-F651-FA4B512688FE}"/>
              </a:ext>
            </a:extLst>
          </p:cNvPr>
          <p:cNvSpPr>
            <a:spLocks noGrp="1"/>
          </p:cNvSpPr>
          <p:nvPr>
            <p:ph type="dt" sz="half" idx="10"/>
          </p:nvPr>
        </p:nvSpPr>
        <p:spPr/>
        <p:txBody>
          <a:bodyPr/>
          <a:lstStyle/>
          <a:p>
            <a:fld id="{8BE24478-F464-4260-B49C-5A8561FD4D73}" type="datetimeFigureOut">
              <a:rPr lang="en-US" smtClean="0"/>
              <a:t>3/21/2023</a:t>
            </a:fld>
            <a:endParaRPr lang="en-US"/>
          </a:p>
        </p:txBody>
      </p:sp>
      <p:sp>
        <p:nvSpPr>
          <p:cNvPr id="5" name="Footer Placeholder 4">
            <a:extLst>
              <a:ext uri="{FF2B5EF4-FFF2-40B4-BE49-F238E27FC236}">
                <a16:creationId xmlns:a16="http://schemas.microsoft.com/office/drawing/2014/main" id="{EB923B49-18D7-0D41-359C-FD989C07B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8D178-88FE-7BF5-C5D0-C80B49D4E9C8}"/>
              </a:ext>
            </a:extLst>
          </p:cNvPr>
          <p:cNvSpPr>
            <a:spLocks noGrp="1"/>
          </p:cNvSpPr>
          <p:nvPr>
            <p:ph type="sldNum" sz="quarter" idx="12"/>
          </p:nvPr>
        </p:nvSpPr>
        <p:spPr/>
        <p:txBody>
          <a:bodyPr/>
          <a:lstStyle/>
          <a:p>
            <a:fld id="{9E76F0D2-2E1B-49B8-B195-D5E9FCADC0CF}" type="slidenum">
              <a:rPr lang="en-US" smtClean="0"/>
              <a:t>‹#›</a:t>
            </a:fld>
            <a:endParaRPr lang="en-US"/>
          </a:p>
        </p:txBody>
      </p:sp>
    </p:spTree>
    <p:extLst>
      <p:ext uri="{BB962C8B-B14F-4D97-AF65-F5344CB8AC3E}">
        <p14:creationId xmlns:p14="http://schemas.microsoft.com/office/powerpoint/2010/main" val="2226269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DF59-B36A-BDF0-B70A-CD821012EE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AE414D-EED8-A64C-962D-1ECDC71A96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744C7-A9BC-0716-6B67-BFE6FC029C05}"/>
              </a:ext>
            </a:extLst>
          </p:cNvPr>
          <p:cNvSpPr>
            <a:spLocks noGrp="1"/>
          </p:cNvSpPr>
          <p:nvPr>
            <p:ph type="dt" sz="half" idx="10"/>
          </p:nvPr>
        </p:nvSpPr>
        <p:spPr/>
        <p:txBody>
          <a:bodyPr/>
          <a:lstStyle/>
          <a:p>
            <a:fld id="{8BE24478-F464-4260-B49C-5A8561FD4D73}" type="datetimeFigureOut">
              <a:rPr lang="en-US" smtClean="0"/>
              <a:t>3/21/2023</a:t>
            </a:fld>
            <a:endParaRPr lang="en-US"/>
          </a:p>
        </p:txBody>
      </p:sp>
      <p:sp>
        <p:nvSpPr>
          <p:cNvPr id="5" name="Footer Placeholder 4">
            <a:extLst>
              <a:ext uri="{FF2B5EF4-FFF2-40B4-BE49-F238E27FC236}">
                <a16:creationId xmlns:a16="http://schemas.microsoft.com/office/drawing/2014/main" id="{9DACF00D-5A87-408E-A062-70B183CAE1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36540-6A34-A7BE-2DFE-0BCA395D8162}"/>
              </a:ext>
            </a:extLst>
          </p:cNvPr>
          <p:cNvSpPr>
            <a:spLocks noGrp="1"/>
          </p:cNvSpPr>
          <p:nvPr>
            <p:ph type="sldNum" sz="quarter" idx="12"/>
          </p:nvPr>
        </p:nvSpPr>
        <p:spPr/>
        <p:txBody>
          <a:bodyPr/>
          <a:lstStyle/>
          <a:p>
            <a:fld id="{9E76F0D2-2E1B-49B8-B195-D5E9FCADC0CF}" type="slidenum">
              <a:rPr lang="en-US" smtClean="0"/>
              <a:t>‹#›</a:t>
            </a:fld>
            <a:endParaRPr lang="en-US"/>
          </a:p>
        </p:txBody>
      </p:sp>
    </p:spTree>
    <p:extLst>
      <p:ext uri="{BB962C8B-B14F-4D97-AF65-F5344CB8AC3E}">
        <p14:creationId xmlns:p14="http://schemas.microsoft.com/office/powerpoint/2010/main" val="119241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C8173-1D73-A337-51D7-9373A52B39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E4E221-CDC9-4B8D-4D0C-B4B794CBD1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8E7090-81EA-B363-DE49-81044224792E}"/>
              </a:ext>
            </a:extLst>
          </p:cNvPr>
          <p:cNvSpPr>
            <a:spLocks noGrp="1"/>
          </p:cNvSpPr>
          <p:nvPr>
            <p:ph type="dt" sz="half" idx="10"/>
          </p:nvPr>
        </p:nvSpPr>
        <p:spPr/>
        <p:txBody>
          <a:bodyPr/>
          <a:lstStyle/>
          <a:p>
            <a:fld id="{8BE24478-F464-4260-B49C-5A8561FD4D73}" type="datetimeFigureOut">
              <a:rPr lang="en-US" smtClean="0"/>
              <a:t>3/21/2023</a:t>
            </a:fld>
            <a:endParaRPr lang="en-US"/>
          </a:p>
        </p:txBody>
      </p:sp>
      <p:sp>
        <p:nvSpPr>
          <p:cNvPr id="5" name="Footer Placeholder 4">
            <a:extLst>
              <a:ext uri="{FF2B5EF4-FFF2-40B4-BE49-F238E27FC236}">
                <a16:creationId xmlns:a16="http://schemas.microsoft.com/office/drawing/2014/main" id="{3E50720A-86B4-90FA-5553-95E24F965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599356-4932-A08B-7422-058BFE0DA2C3}"/>
              </a:ext>
            </a:extLst>
          </p:cNvPr>
          <p:cNvSpPr>
            <a:spLocks noGrp="1"/>
          </p:cNvSpPr>
          <p:nvPr>
            <p:ph type="sldNum" sz="quarter" idx="12"/>
          </p:nvPr>
        </p:nvSpPr>
        <p:spPr/>
        <p:txBody>
          <a:bodyPr/>
          <a:lstStyle/>
          <a:p>
            <a:fld id="{9E76F0D2-2E1B-49B8-B195-D5E9FCADC0CF}" type="slidenum">
              <a:rPr lang="en-US" smtClean="0"/>
              <a:t>‹#›</a:t>
            </a:fld>
            <a:endParaRPr lang="en-US"/>
          </a:p>
        </p:txBody>
      </p:sp>
    </p:spTree>
    <p:extLst>
      <p:ext uri="{BB962C8B-B14F-4D97-AF65-F5344CB8AC3E}">
        <p14:creationId xmlns:p14="http://schemas.microsoft.com/office/powerpoint/2010/main" val="146895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2C83-A9F3-9233-1F51-44F11719F7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624EC0-5075-9779-ED76-6F972337CA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A6E1EF-77FF-0EDA-06E1-C70949A673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FC5A24-F48E-5B23-3E9A-1C7F672AACC1}"/>
              </a:ext>
            </a:extLst>
          </p:cNvPr>
          <p:cNvSpPr>
            <a:spLocks noGrp="1"/>
          </p:cNvSpPr>
          <p:nvPr>
            <p:ph type="dt" sz="half" idx="10"/>
          </p:nvPr>
        </p:nvSpPr>
        <p:spPr/>
        <p:txBody>
          <a:bodyPr/>
          <a:lstStyle/>
          <a:p>
            <a:fld id="{8BE24478-F464-4260-B49C-5A8561FD4D73}" type="datetimeFigureOut">
              <a:rPr lang="en-US" smtClean="0"/>
              <a:t>3/21/2023</a:t>
            </a:fld>
            <a:endParaRPr lang="en-US"/>
          </a:p>
        </p:txBody>
      </p:sp>
      <p:sp>
        <p:nvSpPr>
          <p:cNvPr id="6" name="Footer Placeholder 5">
            <a:extLst>
              <a:ext uri="{FF2B5EF4-FFF2-40B4-BE49-F238E27FC236}">
                <a16:creationId xmlns:a16="http://schemas.microsoft.com/office/drawing/2014/main" id="{68E7EABF-4139-E4F4-355C-AB0D08A53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27AE70-9F43-4A56-F0D1-E00858314BF0}"/>
              </a:ext>
            </a:extLst>
          </p:cNvPr>
          <p:cNvSpPr>
            <a:spLocks noGrp="1"/>
          </p:cNvSpPr>
          <p:nvPr>
            <p:ph type="sldNum" sz="quarter" idx="12"/>
          </p:nvPr>
        </p:nvSpPr>
        <p:spPr/>
        <p:txBody>
          <a:bodyPr/>
          <a:lstStyle/>
          <a:p>
            <a:fld id="{9E76F0D2-2E1B-49B8-B195-D5E9FCADC0CF}" type="slidenum">
              <a:rPr lang="en-US" smtClean="0"/>
              <a:t>‹#›</a:t>
            </a:fld>
            <a:endParaRPr lang="en-US"/>
          </a:p>
        </p:txBody>
      </p:sp>
    </p:spTree>
    <p:extLst>
      <p:ext uri="{BB962C8B-B14F-4D97-AF65-F5344CB8AC3E}">
        <p14:creationId xmlns:p14="http://schemas.microsoft.com/office/powerpoint/2010/main" val="3881328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2BC3-CFD1-9686-D5CE-B5BC33CAF8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97ACA2-2E05-26CF-1549-AF17D1453E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EB5B20-5A0C-4261-65AC-6D186EDB60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F2F59D-47B5-E244-D268-C7E751F342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675A18-3D81-9D81-B7CF-2DE9275C5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E84A4C-1246-D6CD-7ECA-06BA1E941DAD}"/>
              </a:ext>
            </a:extLst>
          </p:cNvPr>
          <p:cNvSpPr>
            <a:spLocks noGrp="1"/>
          </p:cNvSpPr>
          <p:nvPr>
            <p:ph type="dt" sz="half" idx="10"/>
          </p:nvPr>
        </p:nvSpPr>
        <p:spPr/>
        <p:txBody>
          <a:bodyPr/>
          <a:lstStyle/>
          <a:p>
            <a:fld id="{8BE24478-F464-4260-B49C-5A8561FD4D73}" type="datetimeFigureOut">
              <a:rPr lang="en-US" smtClean="0"/>
              <a:t>3/21/2023</a:t>
            </a:fld>
            <a:endParaRPr lang="en-US"/>
          </a:p>
        </p:txBody>
      </p:sp>
      <p:sp>
        <p:nvSpPr>
          <p:cNvPr id="8" name="Footer Placeholder 7">
            <a:extLst>
              <a:ext uri="{FF2B5EF4-FFF2-40B4-BE49-F238E27FC236}">
                <a16:creationId xmlns:a16="http://schemas.microsoft.com/office/drawing/2014/main" id="{E74F135F-809B-58D0-CCEF-F15E59820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C6E915-7A61-5A7A-F50C-161CEFB7BA19}"/>
              </a:ext>
            </a:extLst>
          </p:cNvPr>
          <p:cNvSpPr>
            <a:spLocks noGrp="1"/>
          </p:cNvSpPr>
          <p:nvPr>
            <p:ph type="sldNum" sz="quarter" idx="12"/>
          </p:nvPr>
        </p:nvSpPr>
        <p:spPr/>
        <p:txBody>
          <a:bodyPr/>
          <a:lstStyle/>
          <a:p>
            <a:fld id="{9E76F0D2-2E1B-49B8-B195-D5E9FCADC0CF}" type="slidenum">
              <a:rPr lang="en-US" smtClean="0"/>
              <a:t>‹#›</a:t>
            </a:fld>
            <a:endParaRPr lang="en-US"/>
          </a:p>
        </p:txBody>
      </p:sp>
    </p:spTree>
    <p:extLst>
      <p:ext uri="{BB962C8B-B14F-4D97-AF65-F5344CB8AC3E}">
        <p14:creationId xmlns:p14="http://schemas.microsoft.com/office/powerpoint/2010/main" val="380259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8765-255D-8697-FFC3-7B03EFAA9A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8F6AF0-691D-0A04-34F1-BEC4148F5A52}"/>
              </a:ext>
            </a:extLst>
          </p:cNvPr>
          <p:cNvSpPr>
            <a:spLocks noGrp="1"/>
          </p:cNvSpPr>
          <p:nvPr>
            <p:ph type="dt" sz="half" idx="10"/>
          </p:nvPr>
        </p:nvSpPr>
        <p:spPr/>
        <p:txBody>
          <a:bodyPr/>
          <a:lstStyle/>
          <a:p>
            <a:fld id="{8BE24478-F464-4260-B49C-5A8561FD4D73}" type="datetimeFigureOut">
              <a:rPr lang="en-US" smtClean="0"/>
              <a:t>3/21/2023</a:t>
            </a:fld>
            <a:endParaRPr lang="en-US"/>
          </a:p>
        </p:txBody>
      </p:sp>
      <p:sp>
        <p:nvSpPr>
          <p:cNvPr id="4" name="Footer Placeholder 3">
            <a:extLst>
              <a:ext uri="{FF2B5EF4-FFF2-40B4-BE49-F238E27FC236}">
                <a16:creationId xmlns:a16="http://schemas.microsoft.com/office/drawing/2014/main" id="{1EB0B764-F1E8-2630-A878-47F1EF9ACE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985539-CFA4-EFBC-08B2-0A0C8FAFF750}"/>
              </a:ext>
            </a:extLst>
          </p:cNvPr>
          <p:cNvSpPr>
            <a:spLocks noGrp="1"/>
          </p:cNvSpPr>
          <p:nvPr>
            <p:ph type="sldNum" sz="quarter" idx="12"/>
          </p:nvPr>
        </p:nvSpPr>
        <p:spPr/>
        <p:txBody>
          <a:bodyPr/>
          <a:lstStyle/>
          <a:p>
            <a:fld id="{9E76F0D2-2E1B-49B8-B195-D5E9FCADC0CF}" type="slidenum">
              <a:rPr lang="en-US" smtClean="0"/>
              <a:t>‹#›</a:t>
            </a:fld>
            <a:endParaRPr lang="en-US"/>
          </a:p>
        </p:txBody>
      </p:sp>
    </p:spTree>
    <p:extLst>
      <p:ext uri="{BB962C8B-B14F-4D97-AF65-F5344CB8AC3E}">
        <p14:creationId xmlns:p14="http://schemas.microsoft.com/office/powerpoint/2010/main" val="245077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843DF-5CCF-8ED2-6750-C63007F23652}"/>
              </a:ext>
            </a:extLst>
          </p:cNvPr>
          <p:cNvSpPr>
            <a:spLocks noGrp="1"/>
          </p:cNvSpPr>
          <p:nvPr>
            <p:ph type="dt" sz="half" idx="10"/>
          </p:nvPr>
        </p:nvSpPr>
        <p:spPr/>
        <p:txBody>
          <a:bodyPr/>
          <a:lstStyle/>
          <a:p>
            <a:fld id="{8BE24478-F464-4260-B49C-5A8561FD4D73}" type="datetimeFigureOut">
              <a:rPr lang="en-US" smtClean="0"/>
              <a:t>3/21/2023</a:t>
            </a:fld>
            <a:endParaRPr lang="en-US"/>
          </a:p>
        </p:txBody>
      </p:sp>
      <p:sp>
        <p:nvSpPr>
          <p:cNvPr id="3" name="Footer Placeholder 2">
            <a:extLst>
              <a:ext uri="{FF2B5EF4-FFF2-40B4-BE49-F238E27FC236}">
                <a16:creationId xmlns:a16="http://schemas.microsoft.com/office/drawing/2014/main" id="{C8171301-E397-B45D-7D58-482A4A0B01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B6DC01-6218-3E0A-7055-170FEAC30C7B}"/>
              </a:ext>
            </a:extLst>
          </p:cNvPr>
          <p:cNvSpPr>
            <a:spLocks noGrp="1"/>
          </p:cNvSpPr>
          <p:nvPr>
            <p:ph type="sldNum" sz="quarter" idx="12"/>
          </p:nvPr>
        </p:nvSpPr>
        <p:spPr/>
        <p:txBody>
          <a:bodyPr/>
          <a:lstStyle/>
          <a:p>
            <a:fld id="{9E76F0D2-2E1B-49B8-B195-D5E9FCADC0CF}" type="slidenum">
              <a:rPr lang="en-US" smtClean="0"/>
              <a:t>‹#›</a:t>
            </a:fld>
            <a:endParaRPr lang="en-US"/>
          </a:p>
        </p:txBody>
      </p:sp>
    </p:spTree>
    <p:extLst>
      <p:ext uri="{BB962C8B-B14F-4D97-AF65-F5344CB8AC3E}">
        <p14:creationId xmlns:p14="http://schemas.microsoft.com/office/powerpoint/2010/main" val="1361043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61C8-4C3E-9484-96A8-5D4567B66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7EA32A-B3CA-3234-086F-30206F888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464727-B68E-8E2F-0BC7-71F63062C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F296D-C202-B637-F4E0-A756E343F91B}"/>
              </a:ext>
            </a:extLst>
          </p:cNvPr>
          <p:cNvSpPr>
            <a:spLocks noGrp="1"/>
          </p:cNvSpPr>
          <p:nvPr>
            <p:ph type="dt" sz="half" idx="10"/>
          </p:nvPr>
        </p:nvSpPr>
        <p:spPr/>
        <p:txBody>
          <a:bodyPr/>
          <a:lstStyle/>
          <a:p>
            <a:fld id="{8BE24478-F464-4260-B49C-5A8561FD4D73}" type="datetimeFigureOut">
              <a:rPr lang="en-US" smtClean="0"/>
              <a:t>3/21/2023</a:t>
            </a:fld>
            <a:endParaRPr lang="en-US"/>
          </a:p>
        </p:txBody>
      </p:sp>
      <p:sp>
        <p:nvSpPr>
          <p:cNvPr id="6" name="Footer Placeholder 5">
            <a:extLst>
              <a:ext uri="{FF2B5EF4-FFF2-40B4-BE49-F238E27FC236}">
                <a16:creationId xmlns:a16="http://schemas.microsoft.com/office/drawing/2014/main" id="{A5263B6D-F8AC-85BF-4DA7-65C9E483FA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C80964-1C06-E688-5EEA-C61D36F4F031}"/>
              </a:ext>
            </a:extLst>
          </p:cNvPr>
          <p:cNvSpPr>
            <a:spLocks noGrp="1"/>
          </p:cNvSpPr>
          <p:nvPr>
            <p:ph type="sldNum" sz="quarter" idx="12"/>
          </p:nvPr>
        </p:nvSpPr>
        <p:spPr/>
        <p:txBody>
          <a:bodyPr/>
          <a:lstStyle/>
          <a:p>
            <a:fld id="{9E76F0D2-2E1B-49B8-B195-D5E9FCADC0CF}" type="slidenum">
              <a:rPr lang="en-US" smtClean="0"/>
              <a:t>‹#›</a:t>
            </a:fld>
            <a:endParaRPr lang="en-US"/>
          </a:p>
        </p:txBody>
      </p:sp>
    </p:spTree>
    <p:extLst>
      <p:ext uri="{BB962C8B-B14F-4D97-AF65-F5344CB8AC3E}">
        <p14:creationId xmlns:p14="http://schemas.microsoft.com/office/powerpoint/2010/main" val="252868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BE52-C355-B8E2-B381-FFB9CA3A85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C77829-2E70-A58D-D456-5FEBFE49C2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D5B18A-62C8-3C0F-DCCD-765A0F59C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BC0842-6438-E76B-7BD6-F1EE0386A7D2}"/>
              </a:ext>
            </a:extLst>
          </p:cNvPr>
          <p:cNvSpPr>
            <a:spLocks noGrp="1"/>
          </p:cNvSpPr>
          <p:nvPr>
            <p:ph type="dt" sz="half" idx="10"/>
          </p:nvPr>
        </p:nvSpPr>
        <p:spPr/>
        <p:txBody>
          <a:bodyPr/>
          <a:lstStyle/>
          <a:p>
            <a:fld id="{8BE24478-F464-4260-B49C-5A8561FD4D73}" type="datetimeFigureOut">
              <a:rPr lang="en-US" smtClean="0"/>
              <a:t>3/21/2023</a:t>
            </a:fld>
            <a:endParaRPr lang="en-US"/>
          </a:p>
        </p:txBody>
      </p:sp>
      <p:sp>
        <p:nvSpPr>
          <p:cNvPr id="6" name="Footer Placeholder 5">
            <a:extLst>
              <a:ext uri="{FF2B5EF4-FFF2-40B4-BE49-F238E27FC236}">
                <a16:creationId xmlns:a16="http://schemas.microsoft.com/office/drawing/2014/main" id="{733D71C6-BFCF-58B6-158A-8F6D9F6AB3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751232-0FA3-C86D-9292-EEA6E744EB7A}"/>
              </a:ext>
            </a:extLst>
          </p:cNvPr>
          <p:cNvSpPr>
            <a:spLocks noGrp="1"/>
          </p:cNvSpPr>
          <p:nvPr>
            <p:ph type="sldNum" sz="quarter" idx="12"/>
          </p:nvPr>
        </p:nvSpPr>
        <p:spPr/>
        <p:txBody>
          <a:bodyPr/>
          <a:lstStyle/>
          <a:p>
            <a:fld id="{9E76F0D2-2E1B-49B8-B195-D5E9FCADC0CF}" type="slidenum">
              <a:rPr lang="en-US" smtClean="0"/>
              <a:t>‹#›</a:t>
            </a:fld>
            <a:endParaRPr lang="en-US"/>
          </a:p>
        </p:txBody>
      </p:sp>
    </p:spTree>
    <p:extLst>
      <p:ext uri="{BB962C8B-B14F-4D97-AF65-F5344CB8AC3E}">
        <p14:creationId xmlns:p14="http://schemas.microsoft.com/office/powerpoint/2010/main" val="332097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BF8525-9E81-CDDB-574A-29B3FB96CD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FC314C-8345-18D3-C222-04B4205B09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EC1C0-3A73-8776-A604-43D9D20476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24478-F464-4260-B49C-5A8561FD4D73}" type="datetimeFigureOut">
              <a:rPr lang="en-US" smtClean="0"/>
              <a:t>3/21/2023</a:t>
            </a:fld>
            <a:endParaRPr lang="en-US"/>
          </a:p>
        </p:txBody>
      </p:sp>
      <p:sp>
        <p:nvSpPr>
          <p:cNvPr id="5" name="Footer Placeholder 4">
            <a:extLst>
              <a:ext uri="{FF2B5EF4-FFF2-40B4-BE49-F238E27FC236}">
                <a16:creationId xmlns:a16="http://schemas.microsoft.com/office/drawing/2014/main" id="{74786D47-6EF8-AF75-BE03-A9D14F27B5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B22CCC-915D-55EE-8C50-BE2BD0F422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6F0D2-2E1B-49B8-B195-D5E9FCADC0CF}" type="slidenum">
              <a:rPr lang="en-US" smtClean="0"/>
              <a:t>‹#›</a:t>
            </a:fld>
            <a:endParaRPr lang="en-US"/>
          </a:p>
        </p:txBody>
      </p:sp>
    </p:spTree>
    <p:extLst>
      <p:ext uri="{BB962C8B-B14F-4D97-AF65-F5344CB8AC3E}">
        <p14:creationId xmlns:p14="http://schemas.microsoft.com/office/powerpoint/2010/main" val="2375364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mendenhall@salcommunityservices.or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jlarson@qcywca.org" TargetMode="External"/><Relationship Id="rId2" Type="http://schemas.openxmlformats.org/officeDocument/2006/relationships/hyperlink" Target="http://www.eccqca.org/" TargetMode="External"/><Relationship Id="rId1" Type="http://schemas.openxmlformats.org/officeDocument/2006/relationships/slideLayout" Target="../slideLayouts/slideLayout1.xml"/><Relationship Id="rId4" Type="http://schemas.openxmlformats.org/officeDocument/2006/relationships/hyperlink" Target="https://www.birthtofiveil.com/region4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raisingillinois.org/" TargetMode="External"/><Relationship Id="rId2" Type="http://schemas.openxmlformats.org/officeDocument/2006/relationships/hyperlink" Target="https://www.startearly.org/" TargetMode="External"/><Relationship Id="rId1" Type="http://schemas.openxmlformats.org/officeDocument/2006/relationships/slideLayout" Target="../slideLayouts/slideLayout1.xml"/><Relationship Id="rId5" Type="http://schemas.openxmlformats.org/officeDocument/2006/relationships/hyperlink" Target="https://www.righttocareil.com/about-us/" TargetMode="External"/><Relationship Id="rId4" Type="http://schemas.openxmlformats.org/officeDocument/2006/relationships/hyperlink" Target="https://www.actforchildren.org/champion/join-movement/e-advocat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advanceillinois.org/take-action/join-us-in-advocacy" TargetMode="External"/><Relationship Id="rId2" Type="http://schemas.openxmlformats.org/officeDocument/2006/relationships/hyperlink" Target="https://www.latinopolicyforum.org/get-involved"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dhs.state.il.us/page.aspx?item=118674" TargetMode="External"/><Relationship Id="rId2" Type="http://schemas.openxmlformats.org/officeDocument/2006/relationships/hyperlink" Target="https://dcfs.illinois.gov/get-involved/impact-public-policy/cdclac.htm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oecd.illinois.gov/earlylearningcouncil.html" TargetMode="External"/><Relationship Id="rId2" Type="http://schemas.openxmlformats.org/officeDocument/2006/relationships/hyperlink" Target="https://www.ilga.gov/legislation/ilcs/ilcs3.asp?ActID=2445&amp;ChapterID=5"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ilgateways.com/professional-development/pdac"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childcareaware.org/our-issues/research/" TargetMode="External"/><Relationship Id="rId2" Type="http://schemas.openxmlformats.org/officeDocument/2006/relationships/hyperlink" Target="https://www.childcareaware.org/about/child-care-resource-referral/" TargetMode="External"/><Relationship Id="rId1" Type="http://schemas.openxmlformats.org/officeDocument/2006/relationships/slideLayout" Target="../slideLayouts/slideLayout1.xml"/><Relationship Id="rId6" Type="http://schemas.openxmlformats.org/officeDocument/2006/relationships/hyperlink" Target="https://www.childcareaware.org/our-issues/advocacy-2/" TargetMode="External"/><Relationship Id="rId5" Type="http://schemas.openxmlformats.org/officeDocument/2006/relationships/hyperlink" Target="https://www.childcareaware.org/fee-assistancerespite/" TargetMode="External"/><Relationship Id="rId4" Type="http://schemas.openxmlformats.org/officeDocument/2006/relationships/hyperlink" Target="https://www.childcareaware.org/our-issues/advoca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ood human figure">
            <a:extLst>
              <a:ext uri="{FF2B5EF4-FFF2-40B4-BE49-F238E27FC236}">
                <a16:creationId xmlns:a16="http://schemas.microsoft.com/office/drawing/2014/main" id="{46C05F65-C57B-6033-3EAC-666A9240C12B}"/>
              </a:ext>
            </a:extLst>
          </p:cNvPr>
          <p:cNvPicPr>
            <a:picLocks noChangeAspect="1"/>
          </p:cNvPicPr>
          <p:nvPr/>
        </p:nvPicPr>
        <p:blipFill rotWithShape="1">
          <a:blip r:embed="rId2">
            <a:extLst>
              <a:ext uri="{28A0092B-C50C-407E-A947-70E740481C1C}">
                <a14:useLocalDpi xmlns:a14="http://schemas.microsoft.com/office/drawing/2010/main" val="0"/>
              </a:ext>
            </a:extLst>
          </a:blip>
          <a:srcRect r="23298" b="9091"/>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083E230D-61D4-C443-171B-9273BE409C11}"/>
              </a:ext>
            </a:extLst>
          </p:cNvPr>
          <p:cNvSpPr>
            <a:spLocks noGrp="1"/>
          </p:cNvSpPr>
          <p:nvPr>
            <p:ph type="subTitle" idx="1"/>
          </p:nvPr>
        </p:nvSpPr>
        <p:spPr>
          <a:xfrm>
            <a:off x="458168" y="522607"/>
            <a:ext cx="4631067" cy="6256884"/>
          </a:xfrm>
        </p:spPr>
        <p:txBody>
          <a:bodyPr>
            <a:normAutofit/>
          </a:bodyPr>
          <a:lstStyle/>
          <a:p>
            <a:pPr algn="l"/>
            <a:endParaRPr lang="en-US" sz="2000" b="1" dirty="0"/>
          </a:p>
          <a:p>
            <a:pPr algn="l"/>
            <a:r>
              <a:rPr lang="en-US" sz="2000" b="1" dirty="0"/>
              <a:t>Illinois Advocacy, Policy, and Action Agencies for local, state, and national participation and involvement</a:t>
            </a:r>
          </a:p>
          <a:p>
            <a:pPr marL="342900" indent="-342900" algn="l">
              <a:buFont typeface="Arial" panose="020B0604020202020204" pitchFamily="34" charset="0"/>
              <a:buChar char="•"/>
            </a:pPr>
            <a:r>
              <a:rPr lang="en-US" sz="1800" b="1" dirty="0"/>
              <a:t>Want to know what is going in early childhood Illinois?</a:t>
            </a:r>
          </a:p>
          <a:p>
            <a:pPr marL="342900" indent="-342900" algn="l">
              <a:buFont typeface="Arial" panose="020B0604020202020204" pitchFamily="34" charset="0"/>
              <a:buChar char="•"/>
            </a:pPr>
            <a:r>
              <a:rPr lang="en-US" sz="1800" b="1" dirty="0"/>
              <a:t>Don’t know where to start with advocacy efforts?</a:t>
            </a:r>
          </a:p>
          <a:p>
            <a:pPr marL="342900" indent="-342900" algn="l">
              <a:buFont typeface="Arial" panose="020B0604020202020204" pitchFamily="34" charset="0"/>
              <a:buChar char="•"/>
            </a:pPr>
            <a:r>
              <a:rPr lang="en-US" sz="1800" b="1" dirty="0"/>
              <a:t>Want to participate and/or have your voice heard?</a:t>
            </a:r>
          </a:p>
          <a:p>
            <a:pPr marL="342900" indent="-342900" algn="l">
              <a:buFont typeface="Arial" panose="020B0604020202020204" pitchFamily="34" charset="0"/>
              <a:buChar char="•"/>
            </a:pPr>
            <a:r>
              <a:rPr lang="en-US" sz="1800" b="1" dirty="0"/>
              <a:t>Only have 5 minutes of brain power left and want to engage and advocate but don’t know where to start?</a:t>
            </a:r>
          </a:p>
          <a:p>
            <a:pPr marL="342900" indent="-342900" algn="l">
              <a:buFont typeface="Arial" panose="020B0604020202020204" pitchFamily="34" charset="0"/>
              <a:buChar char="•"/>
            </a:pPr>
            <a:r>
              <a:rPr lang="en-US" sz="1800" b="1" dirty="0"/>
              <a:t>Click to see the list of advocacy opportunities, click to find your information match</a:t>
            </a:r>
          </a:p>
          <a:p>
            <a:pPr algn="l"/>
            <a:r>
              <a:rPr lang="en-US" sz="2000" b="1" dirty="0"/>
              <a:t>Have questions- email Marcy Mendenhall </a:t>
            </a:r>
            <a:r>
              <a:rPr lang="en-US" sz="2000" b="1" dirty="0">
                <a:hlinkClick r:id="rId3"/>
              </a:rPr>
              <a:t>mmendenhall@salcommunityservices.org</a:t>
            </a:r>
            <a:endParaRPr lang="en-US" sz="2000" b="1" dirty="0"/>
          </a:p>
          <a:p>
            <a:pPr algn="l"/>
            <a:endParaRPr lang="en-US" sz="2000" b="1" dirty="0"/>
          </a:p>
          <a:p>
            <a:pPr algn="l"/>
            <a:endParaRPr lang="en-US" sz="2000" b="1" dirty="0"/>
          </a:p>
          <a:p>
            <a:pPr algn="l"/>
            <a:endParaRPr lang="en-US" sz="2000" b="1" dirty="0"/>
          </a:p>
          <a:p>
            <a:pPr algn="l"/>
            <a:endParaRPr lang="en-US" sz="2000" b="1" dirty="0"/>
          </a:p>
          <a:p>
            <a:pPr algn="l"/>
            <a:endParaRPr lang="en-US" sz="2000" b="1" dirty="0"/>
          </a:p>
          <a:p>
            <a:pPr algn="l"/>
            <a:endParaRPr lang="en-US" sz="2000" b="1" dirty="0"/>
          </a:p>
          <a:p>
            <a:pPr algn="l"/>
            <a:endParaRPr lang="en-US" sz="2000" b="1" dirty="0"/>
          </a:p>
          <a:p>
            <a:pPr algn="l"/>
            <a:endParaRPr lang="en-US" sz="1600" b="1" dirty="0"/>
          </a:p>
          <a:p>
            <a:pPr algn="l"/>
            <a:endParaRPr lang="en-US" sz="1600" b="1" dirty="0"/>
          </a:p>
          <a:p>
            <a:pPr algn="l"/>
            <a:endParaRPr lang="en-US" sz="800" dirty="0"/>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775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83E230D-61D4-C443-171B-9273BE409C11}"/>
              </a:ext>
            </a:extLst>
          </p:cNvPr>
          <p:cNvSpPr>
            <a:spLocks noGrp="1"/>
          </p:cNvSpPr>
          <p:nvPr>
            <p:ph type="subTitle" idx="1"/>
          </p:nvPr>
        </p:nvSpPr>
        <p:spPr>
          <a:xfrm>
            <a:off x="924080" y="643467"/>
            <a:ext cx="10343840" cy="6214533"/>
          </a:xfrm>
        </p:spPr>
        <p:txBody>
          <a:bodyPr>
            <a:normAutofit lnSpcReduction="10000"/>
          </a:bodyPr>
          <a:lstStyle/>
          <a:p>
            <a:pPr defTabSz="804672">
              <a:spcBef>
                <a:spcPts val="880"/>
              </a:spcBef>
            </a:pPr>
            <a:r>
              <a:rPr lang="en-US" b="1" u="sng" kern="1200" dirty="0">
                <a:solidFill>
                  <a:schemeClr val="tx1"/>
                </a:solidFill>
                <a:latin typeface="+mn-lt"/>
                <a:ea typeface="+mn-ea"/>
                <a:cs typeface="+mn-cs"/>
              </a:rPr>
              <a:t>Rock Island County </a:t>
            </a:r>
            <a:r>
              <a:rPr lang="en-US" sz="2112" b="1" kern="1200" dirty="0">
                <a:solidFill>
                  <a:schemeClr val="tx1"/>
                </a:solidFill>
                <a:latin typeface="+mn-lt"/>
                <a:ea typeface="+mn-ea"/>
                <a:cs typeface="+mn-cs"/>
              </a:rPr>
              <a:t>Advocacy, Policy, and Action Agencies</a:t>
            </a:r>
          </a:p>
          <a:p>
            <a:pPr defTabSz="804672">
              <a:spcBef>
                <a:spcPts val="880"/>
              </a:spcBef>
            </a:pPr>
            <a:r>
              <a:rPr lang="en-US" sz="2112" i="1" u="sng" kern="1200" dirty="0">
                <a:solidFill>
                  <a:schemeClr val="tx1"/>
                </a:solidFill>
                <a:latin typeface="+mn-lt"/>
                <a:ea typeface="+mn-ea"/>
                <a:cs typeface="+mn-cs"/>
              </a:rPr>
              <a:t>If you want to receive newsletters or action alerts: start here</a:t>
            </a:r>
          </a:p>
          <a:p>
            <a:pPr defTabSz="804672">
              <a:spcBef>
                <a:spcPts val="880"/>
              </a:spcBef>
            </a:pPr>
            <a:endParaRPr lang="en-US" sz="2112" b="1" kern="1200" dirty="0">
              <a:solidFill>
                <a:schemeClr val="tx1"/>
              </a:solidFill>
              <a:latin typeface="+mn-lt"/>
              <a:ea typeface="+mn-ea"/>
              <a:cs typeface="+mn-cs"/>
            </a:endParaRPr>
          </a:p>
          <a:p>
            <a:pPr algn="l"/>
            <a:r>
              <a:rPr lang="en-US" b="1" u="sng" dirty="0"/>
              <a:t>Early Childhood Coalition of the Illinois Quad City Area</a:t>
            </a:r>
          </a:p>
          <a:p>
            <a:pPr algn="l"/>
            <a:r>
              <a:rPr lang="en-US" dirty="0"/>
              <a:t>The Early Childhood Coalition is a dynamic collaboration that identifies needs and cultivates resources to enhance services and supports to young children and families. </a:t>
            </a:r>
          </a:p>
          <a:p>
            <a:pPr algn="l"/>
            <a:r>
              <a:rPr lang="en-US" dirty="0">
                <a:hlinkClick r:id="rId2"/>
              </a:rPr>
              <a:t>http://www.eccqca.org/</a:t>
            </a:r>
            <a:r>
              <a:rPr lang="en-US" dirty="0"/>
              <a:t> </a:t>
            </a:r>
          </a:p>
          <a:p>
            <a:pPr algn="l"/>
            <a:r>
              <a:rPr lang="en-US" dirty="0"/>
              <a:t>Contact Julie Larson regarding membership: </a:t>
            </a:r>
            <a:r>
              <a:rPr lang="en-US" dirty="0">
                <a:hlinkClick r:id="rId3"/>
              </a:rPr>
              <a:t>jlarson@qcywca.org</a:t>
            </a:r>
            <a:r>
              <a:rPr lang="en-US" dirty="0"/>
              <a:t> </a:t>
            </a:r>
          </a:p>
          <a:p>
            <a:pPr algn="l"/>
            <a:endParaRPr lang="en-US" b="1" u="sng" dirty="0"/>
          </a:p>
          <a:p>
            <a:pPr algn="l"/>
            <a:r>
              <a:rPr lang="en-US" b="1" u="sng" dirty="0"/>
              <a:t>Birth to Five Illinois Region 49 </a:t>
            </a:r>
          </a:p>
          <a:p>
            <a:pPr algn="l"/>
            <a:r>
              <a:rPr lang="en-US" dirty="0"/>
              <a:t>To create a statewide regional infrastructure that will amplify input from communities in the development of policies and funding priorities. We support the mobilization of communities to build and sustain equitable access to inclusive, high-quality early childhood services for all children and families in the state of Illinois. </a:t>
            </a:r>
            <a:r>
              <a:rPr lang="en-US" dirty="0">
                <a:hlinkClick r:id="rId4"/>
              </a:rPr>
              <a:t>https://www.birthtofiveil.com/region49</a:t>
            </a:r>
            <a:r>
              <a:rPr lang="en-US" dirty="0"/>
              <a:t> </a:t>
            </a:r>
          </a:p>
        </p:txBody>
      </p:sp>
    </p:spTree>
    <p:extLst>
      <p:ext uri="{BB962C8B-B14F-4D97-AF65-F5344CB8AC3E}">
        <p14:creationId xmlns:p14="http://schemas.microsoft.com/office/powerpoint/2010/main" val="1235560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83E230D-61D4-C443-171B-9273BE409C11}"/>
              </a:ext>
            </a:extLst>
          </p:cNvPr>
          <p:cNvSpPr>
            <a:spLocks noGrp="1"/>
          </p:cNvSpPr>
          <p:nvPr>
            <p:ph type="subTitle" idx="1"/>
          </p:nvPr>
        </p:nvSpPr>
        <p:spPr>
          <a:xfrm>
            <a:off x="924080" y="643467"/>
            <a:ext cx="10343840" cy="5926048"/>
          </a:xfrm>
        </p:spPr>
        <p:txBody>
          <a:bodyPr>
            <a:normAutofit/>
          </a:bodyPr>
          <a:lstStyle/>
          <a:p>
            <a:pPr defTabSz="804672">
              <a:spcBef>
                <a:spcPts val="880"/>
              </a:spcBef>
            </a:pPr>
            <a:r>
              <a:rPr lang="en-US" sz="2112" b="1" kern="1200" dirty="0">
                <a:solidFill>
                  <a:schemeClr val="tx1"/>
                </a:solidFill>
                <a:latin typeface="+mn-lt"/>
                <a:ea typeface="+mn-ea"/>
                <a:cs typeface="+mn-cs"/>
              </a:rPr>
              <a:t>Illinois Advocacy, Policy, and Action Agencies</a:t>
            </a:r>
          </a:p>
          <a:p>
            <a:pPr defTabSz="804672">
              <a:spcBef>
                <a:spcPts val="880"/>
              </a:spcBef>
            </a:pPr>
            <a:r>
              <a:rPr lang="en-US" sz="2112" i="1" u="sng" kern="1200" dirty="0">
                <a:solidFill>
                  <a:schemeClr val="tx1"/>
                </a:solidFill>
                <a:latin typeface="+mn-lt"/>
                <a:ea typeface="+mn-ea"/>
                <a:cs typeface="+mn-cs"/>
              </a:rPr>
              <a:t>If you want to receive newsletters or action alerts: start here</a:t>
            </a:r>
          </a:p>
          <a:p>
            <a:pPr defTabSz="804672">
              <a:spcBef>
                <a:spcPts val="880"/>
              </a:spcBef>
            </a:pPr>
            <a:endParaRPr lang="en-US" sz="2112" b="1" kern="1200" dirty="0">
              <a:solidFill>
                <a:schemeClr val="tx1"/>
              </a:solidFill>
              <a:latin typeface="+mn-lt"/>
              <a:ea typeface="+mn-ea"/>
              <a:cs typeface="+mn-cs"/>
            </a:endParaRPr>
          </a:p>
          <a:p>
            <a:pPr algn="l" defTabSz="804672">
              <a:spcBef>
                <a:spcPts val="880"/>
              </a:spcBef>
            </a:pPr>
            <a:r>
              <a:rPr lang="en-US" sz="2112" kern="1200" dirty="0">
                <a:solidFill>
                  <a:schemeClr val="tx1"/>
                </a:solidFill>
                <a:latin typeface="+mn-lt"/>
                <a:ea typeface="+mn-ea"/>
                <a:cs typeface="+mn-cs"/>
              </a:rPr>
              <a:t>              </a:t>
            </a:r>
            <a:r>
              <a:rPr lang="en-US" b="1" u="sng" kern="1200" dirty="0">
                <a:solidFill>
                  <a:schemeClr val="tx1"/>
                </a:solidFill>
                <a:latin typeface="+mn-lt"/>
                <a:ea typeface="+mn-ea"/>
                <a:cs typeface="+mn-cs"/>
              </a:rPr>
              <a:t>Start Early </a:t>
            </a:r>
          </a:p>
          <a:p>
            <a:pPr algn="l" defTabSz="804672">
              <a:lnSpc>
                <a:spcPct val="100000"/>
              </a:lnSpc>
              <a:spcBef>
                <a:spcPts val="0"/>
              </a:spcBef>
            </a:pPr>
            <a:r>
              <a:rPr lang="en-US" sz="2112" kern="1200" dirty="0">
                <a:solidFill>
                  <a:schemeClr val="tx1"/>
                </a:solidFill>
                <a:latin typeface="+mn-lt"/>
                <a:ea typeface="+mn-ea"/>
                <a:cs typeface="+mn-cs"/>
              </a:rPr>
              <a:t>To receive advocacy newsletter</a:t>
            </a:r>
          </a:p>
          <a:p>
            <a:pPr algn="l" defTabSz="804672">
              <a:lnSpc>
                <a:spcPct val="100000"/>
              </a:lnSpc>
              <a:spcBef>
                <a:spcPts val="0"/>
              </a:spcBef>
            </a:pPr>
            <a:r>
              <a:rPr lang="en-US" sz="2112" kern="1200" dirty="0">
                <a:solidFill>
                  <a:schemeClr val="tx1"/>
                </a:solidFill>
                <a:latin typeface="+mn-lt"/>
                <a:ea typeface="+mn-ea"/>
                <a:cs typeface="+mn-cs"/>
                <a:hlinkClick r:id="rId2"/>
              </a:rPr>
              <a:t>https://www.startearly.org/</a:t>
            </a:r>
            <a:r>
              <a:rPr lang="en-US" sz="2112" kern="1200" dirty="0">
                <a:solidFill>
                  <a:schemeClr val="tx1"/>
                </a:solidFill>
                <a:latin typeface="+mn-lt"/>
                <a:ea typeface="+mn-ea"/>
                <a:cs typeface="+mn-cs"/>
              </a:rPr>
              <a:t> </a:t>
            </a:r>
          </a:p>
          <a:p>
            <a:pPr algn="l" defTabSz="804672">
              <a:lnSpc>
                <a:spcPct val="100000"/>
              </a:lnSpc>
              <a:spcBef>
                <a:spcPts val="0"/>
              </a:spcBef>
            </a:pPr>
            <a:r>
              <a:rPr lang="en-US" sz="2112" kern="1200" dirty="0">
                <a:solidFill>
                  <a:schemeClr val="tx1"/>
                </a:solidFill>
                <a:latin typeface="+mn-lt"/>
                <a:ea typeface="+mn-ea"/>
                <a:cs typeface="+mn-cs"/>
              </a:rPr>
              <a:t>Click: Get Involved, Action Center</a:t>
            </a:r>
          </a:p>
          <a:p>
            <a:pPr algn="l" defTabSz="804672">
              <a:lnSpc>
                <a:spcPct val="100000"/>
              </a:lnSpc>
              <a:spcBef>
                <a:spcPts val="0"/>
              </a:spcBef>
            </a:pPr>
            <a:r>
              <a:rPr lang="en-US" sz="2112" kern="1200" dirty="0">
                <a:solidFill>
                  <a:schemeClr val="tx1"/>
                </a:solidFill>
                <a:latin typeface="+mn-lt"/>
                <a:ea typeface="+mn-ea"/>
                <a:cs typeface="+mn-cs"/>
              </a:rPr>
              <a:t>General </a:t>
            </a:r>
            <a:r>
              <a:rPr lang="en-US" sz="2112" dirty="0"/>
              <a:t>early childhood advocacy</a:t>
            </a:r>
          </a:p>
          <a:p>
            <a:pPr algn="l" defTabSz="804672">
              <a:lnSpc>
                <a:spcPct val="100000"/>
              </a:lnSpc>
              <a:spcBef>
                <a:spcPts val="0"/>
              </a:spcBef>
            </a:pPr>
            <a:endParaRPr lang="en-US" sz="2112" kern="1200" dirty="0">
              <a:solidFill>
                <a:schemeClr val="tx1"/>
              </a:solidFill>
              <a:latin typeface="+mn-lt"/>
              <a:ea typeface="+mn-ea"/>
              <a:cs typeface="+mn-cs"/>
            </a:endParaRPr>
          </a:p>
          <a:p>
            <a:pPr algn="l" defTabSz="804672">
              <a:lnSpc>
                <a:spcPct val="100000"/>
              </a:lnSpc>
              <a:spcBef>
                <a:spcPts val="0"/>
              </a:spcBef>
            </a:pPr>
            <a:endParaRPr lang="en-US" sz="2112" kern="1200" dirty="0">
              <a:solidFill>
                <a:schemeClr val="tx1"/>
              </a:solidFill>
              <a:latin typeface="+mn-lt"/>
              <a:ea typeface="+mn-ea"/>
              <a:cs typeface="+mn-cs"/>
            </a:endParaRPr>
          </a:p>
          <a:p>
            <a:pPr algn="l" defTabSz="804672">
              <a:lnSpc>
                <a:spcPct val="100000"/>
              </a:lnSpc>
              <a:spcBef>
                <a:spcPts val="0"/>
              </a:spcBef>
            </a:pPr>
            <a:endParaRPr lang="en-US" sz="2112" kern="1200" dirty="0">
              <a:solidFill>
                <a:schemeClr val="tx1"/>
              </a:solidFill>
              <a:latin typeface="+mn-lt"/>
              <a:ea typeface="+mn-ea"/>
              <a:cs typeface="+mn-cs"/>
            </a:endParaRPr>
          </a:p>
          <a:p>
            <a:pPr algn="l" defTabSz="804672">
              <a:lnSpc>
                <a:spcPct val="100000"/>
              </a:lnSpc>
              <a:spcBef>
                <a:spcPts val="0"/>
              </a:spcBef>
            </a:pPr>
            <a:r>
              <a:rPr lang="en-US" sz="2112" kern="1200" dirty="0">
                <a:solidFill>
                  <a:schemeClr val="tx1"/>
                </a:solidFill>
                <a:latin typeface="+mn-lt"/>
                <a:ea typeface="+mn-ea"/>
                <a:cs typeface="+mn-cs"/>
              </a:rPr>
              <a:t>Start Early is the backbone for </a:t>
            </a:r>
            <a:r>
              <a:rPr lang="en-US" sz="2112" b="1" kern="1200" dirty="0">
                <a:solidFill>
                  <a:schemeClr val="tx1"/>
                </a:solidFill>
                <a:latin typeface="+mn-lt"/>
                <a:ea typeface="+mn-ea"/>
                <a:cs typeface="+mn-cs"/>
              </a:rPr>
              <a:t>Raising Illinois:</a:t>
            </a:r>
          </a:p>
          <a:p>
            <a:pPr algn="l" defTabSz="804672">
              <a:lnSpc>
                <a:spcPct val="100000"/>
              </a:lnSpc>
              <a:spcBef>
                <a:spcPts val="0"/>
              </a:spcBef>
            </a:pPr>
            <a:r>
              <a:rPr lang="en-US" sz="2112" dirty="0"/>
              <a:t>a</a:t>
            </a:r>
            <a:r>
              <a:rPr lang="en-US" sz="2112" kern="1200" dirty="0">
                <a:solidFill>
                  <a:schemeClr val="tx1"/>
                </a:solidFill>
                <a:latin typeface="+mn-lt"/>
                <a:ea typeface="+mn-ea"/>
                <a:cs typeface="+mn-cs"/>
              </a:rPr>
              <a:t>dvocacy for Infants, Toddlers, Twos</a:t>
            </a:r>
          </a:p>
          <a:p>
            <a:pPr algn="l" defTabSz="804672">
              <a:lnSpc>
                <a:spcPct val="100000"/>
              </a:lnSpc>
              <a:spcBef>
                <a:spcPts val="0"/>
              </a:spcBef>
            </a:pPr>
            <a:r>
              <a:rPr lang="en-US" sz="2112" kern="1200" dirty="0">
                <a:solidFill>
                  <a:schemeClr val="tx1"/>
                </a:solidFill>
                <a:latin typeface="+mn-lt"/>
                <a:ea typeface="+mn-ea"/>
                <a:cs typeface="+mn-cs"/>
                <a:hlinkClick r:id="rId3"/>
              </a:rPr>
              <a:t>https://www.raisingillinois.org/</a:t>
            </a:r>
            <a:r>
              <a:rPr lang="en-US" sz="2112" kern="1200" dirty="0">
                <a:solidFill>
                  <a:schemeClr val="tx1"/>
                </a:solidFill>
                <a:latin typeface="+mn-lt"/>
                <a:ea typeface="+mn-ea"/>
                <a:cs typeface="+mn-cs"/>
              </a:rPr>
              <a:t> </a:t>
            </a:r>
          </a:p>
          <a:p>
            <a:pPr algn="l" defTabSz="804672">
              <a:lnSpc>
                <a:spcPct val="100000"/>
              </a:lnSpc>
              <a:spcBef>
                <a:spcPts val="0"/>
              </a:spcBef>
            </a:pPr>
            <a:r>
              <a:rPr lang="en-US" sz="2112" kern="1200" dirty="0">
                <a:solidFill>
                  <a:schemeClr val="tx1"/>
                </a:solidFill>
                <a:latin typeface="+mn-lt"/>
                <a:ea typeface="+mn-ea"/>
                <a:cs typeface="+mn-cs"/>
              </a:rPr>
              <a:t>Click: Get Involved</a:t>
            </a:r>
          </a:p>
          <a:p>
            <a:pPr algn="l" defTabSz="804672">
              <a:lnSpc>
                <a:spcPct val="100000"/>
              </a:lnSpc>
              <a:spcBef>
                <a:spcPts val="0"/>
              </a:spcBef>
            </a:pPr>
            <a:r>
              <a:rPr lang="en-US" sz="2112" kern="1200" dirty="0">
                <a:solidFill>
                  <a:schemeClr val="tx1"/>
                </a:solidFill>
                <a:latin typeface="+mn-lt"/>
                <a:ea typeface="+mn-ea"/>
                <a:cs typeface="+mn-cs"/>
              </a:rPr>
              <a:t>Committees meet monthly</a:t>
            </a:r>
          </a:p>
          <a:p>
            <a:pPr algn="l"/>
            <a:endParaRPr lang="en-US" dirty="0"/>
          </a:p>
        </p:txBody>
      </p:sp>
      <p:sp>
        <p:nvSpPr>
          <p:cNvPr id="4" name="TextBox 3">
            <a:extLst>
              <a:ext uri="{FF2B5EF4-FFF2-40B4-BE49-F238E27FC236}">
                <a16:creationId xmlns:a16="http://schemas.microsoft.com/office/drawing/2014/main" id="{24BB73BD-848B-264F-CF22-5E037EDD701B}"/>
              </a:ext>
            </a:extLst>
          </p:cNvPr>
          <p:cNvSpPr txBox="1"/>
          <p:nvPr/>
        </p:nvSpPr>
        <p:spPr>
          <a:xfrm>
            <a:off x="6321461" y="1719448"/>
            <a:ext cx="4804277" cy="5116016"/>
          </a:xfrm>
          <a:prstGeom prst="rect">
            <a:avLst/>
          </a:prstGeom>
          <a:noFill/>
        </p:spPr>
        <p:txBody>
          <a:bodyPr wrap="square" rtlCol="0">
            <a:spAutoFit/>
          </a:bodyPr>
          <a:lstStyle/>
          <a:p>
            <a:pPr algn="ctr" defTabSz="804672">
              <a:spcAft>
                <a:spcPts val="600"/>
              </a:spcAft>
            </a:pPr>
            <a:r>
              <a:rPr lang="en-US" sz="2400" b="1" u="sng" kern="1200" dirty="0">
                <a:solidFill>
                  <a:schemeClr val="tx1"/>
                </a:solidFill>
                <a:latin typeface="+mn-lt"/>
                <a:ea typeface="+mn-ea"/>
                <a:cs typeface="+mn-cs"/>
              </a:rPr>
              <a:t>Illinois Action for Children</a:t>
            </a:r>
          </a:p>
          <a:p>
            <a:pPr defTabSz="804672">
              <a:spcAft>
                <a:spcPts val="600"/>
              </a:spcAft>
            </a:pPr>
            <a:r>
              <a:rPr lang="en-US" sz="2112" kern="1200" dirty="0">
                <a:solidFill>
                  <a:schemeClr val="tx1"/>
                </a:solidFill>
                <a:latin typeface="+mn-lt"/>
                <a:ea typeface="+mn-ea"/>
                <a:cs typeface="+mn-cs"/>
              </a:rPr>
              <a:t>Early Childhood Advocacy Newsletter</a:t>
            </a:r>
          </a:p>
          <a:p>
            <a:pPr defTabSz="804672">
              <a:spcAft>
                <a:spcPts val="600"/>
              </a:spcAft>
            </a:pPr>
            <a:r>
              <a:rPr lang="en-US" sz="2112" kern="1200" dirty="0">
                <a:solidFill>
                  <a:schemeClr val="tx1"/>
                </a:solidFill>
                <a:latin typeface="+mn-lt"/>
                <a:ea typeface="+mn-ea"/>
                <a:cs typeface="+mn-cs"/>
                <a:hlinkClick r:id="rId4"/>
              </a:rPr>
              <a:t>https://www.actforchildren.org/champion/join-movement/e-advocate</a:t>
            </a:r>
            <a:r>
              <a:rPr lang="en-US" sz="2112" kern="1200" dirty="0">
                <a:solidFill>
                  <a:schemeClr val="tx1"/>
                </a:solidFill>
                <a:latin typeface="+mn-lt"/>
                <a:ea typeface="+mn-ea"/>
                <a:cs typeface="+mn-cs"/>
              </a:rPr>
              <a:t> </a:t>
            </a:r>
          </a:p>
          <a:p>
            <a:pPr defTabSz="804672">
              <a:spcAft>
                <a:spcPts val="600"/>
              </a:spcAft>
            </a:pPr>
            <a:endParaRPr lang="en-US" sz="2112" kern="1200" dirty="0">
              <a:solidFill>
                <a:schemeClr val="tx1"/>
              </a:solidFill>
              <a:latin typeface="+mn-lt"/>
              <a:ea typeface="+mn-ea"/>
              <a:cs typeface="+mn-cs"/>
            </a:endParaRPr>
          </a:p>
          <a:p>
            <a:pPr defTabSz="804672">
              <a:spcAft>
                <a:spcPts val="600"/>
              </a:spcAft>
            </a:pPr>
            <a:endParaRPr lang="en-US" sz="2112" kern="1200" dirty="0">
              <a:solidFill>
                <a:schemeClr val="tx1"/>
              </a:solidFill>
              <a:latin typeface="+mn-lt"/>
              <a:ea typeface="+mn-ea"/>
              <a:cs typeface="+mn-cs"/>
            </a:endParaRPr>
          </a:p>
          <a:p>
            <a:pPr defTabSz="804672"/>
            <a:endParaRPr lang="en-US" sz="2112" kern="1200" dirty="0">
              <a:solidFill>
                <a:schemeClr val="tx1"/>
              </a:solidFill>
              <a:latin typeface="+mn-lt"/>
              <a:ea typeface="+mn-ea"/>
              <a:cs typeface="+mn-cs"/>
            </a:endParaRPr>
          </a:p>
          <a:p>
            <a:pPr defTabSz="804672"/>
            <a:r>
              <a:rPr lang="en-US" sz="2112" kern="1200" dirty="0">
                <a:solidFill>
                  <a:schemeClr val="tx1"/>
                </a:solidFill>
                <a:latin typeface="+mn-lt"/>
                <a:ea typeface="+mn-ea"/>
                <a:cs typeface="+mn-cs"/>
              </a:rPr>
              <a:t>Illinois </a:t>
            </a:r>
            <a:r>
              <a:rPr lang="en-US" sz="2112" dirty="0"/>
              <a:t>Action for Children is the b</a:t>
            </a:r>
            <a:r>
              <a:rPr lang="en-US" sz="2112" kern="1200" dirty="0">
                <a:solidFill>
                  <a:schemeClr val="tx1"/>
                </a:solidFill>
                <a:latin typeface="+mn-lt"/>
                <a:ea typeface="+mn-ea"/>
                <a:cs typeface="+mn-cs"/>
              </a:rPr>
              <a:t>ackbone for </a:t>
            </a:r>
            <a:r>
              <a:rPr lang="en-US" sz="2112" b="1" kern="1200" dirty="0">
                <a:solidFill>
                  <a:schemeClr val="tx1"/>
                </a:solidFill>
                <a:latin typeface="+mn-lt"/>
                <a:ea typeface="+mn-ea"/>
                <a:cs typeface="+mn-cs"/>
              </a:rPr>
              <a:t>We, the Village: </a:t>
            </a:r>
          </a:p>
          <a:p>
            <a:pPr defTabSz="804672"/>
            <a:r>
              <a:rPr lang="en-US" sz="2112" kern="1200" dirty="0">
                <a:solidFill>
                  <a:schemeClr val="tx1"/>
                </a:solidFill>
                <a:latin typeface="+mn-lt"/>
                <a:ea typeface="+mn-ea"/>
                <a:cs typeface="+mn-cs"/>
              </a:rPr>
              <a:t>a provider and family coalition </a:t>
            </a:r>
          </a:p>
          <a:p>
            <a:pPr defTabSz="804672"/>
            <a:r>
              <a:rPr lang="en-US" sz="2112" kern="1200" dirty="0">
                <a:solidFill>
                  <a:schemeClr val="tx1"/>
                </a:solidFill>
                <a:latin typeface="+mn-lt"/>
                <a:ea typeface="+mn-ea"/>
                <a:cs typeface="+mn-cs"/>
                <a:hlinkClick r:id="rId5"/>
              </a:rPr>
              <a:t>https://www.righttocareil.com/about-us/</a:t>
            </a:r>
            <a:r>
              <a:rPr lang="en-US" sz="2112" kern="1200" dirty="0">
                <a:solidFill>
                  <a:schemeClr val="tx1"/>
                </a:solidFill>
                <a:latin typeface="+mn-lt"/>
                <a:ea typeface="+mn-ea"/>
                <a:cs typeface="+mn-cs"/>
              </a:rPr>
              <a:t> </a:t>
            </a:r>
          </a:p>
          <a:p>
            <a:pPr defTabSz="804672"/>
            <a:r>
              <a:rPr lang="en-US" sz="2112" kern="1200" dirty="0">
                <a:solidFill>
                  <a:schemeClr val="tx1"/>
                </a:solidFill>
                <a:latin typeface="+mn-lt"/>
                <a:ea typeface="+mn-ea"/>
                <a:cs typeface="+mn-cs"/>
              </a:rPr>
              <a:t>Coalition meets monthly and committee meetings are every other month</a:t>
            </a:r>
          </a:p>
          <a:p>
            <a:pPr>
              <a:spcAft>
                <a:spcPts val="600"/>
              </a:spcAft>
            </a:pPr>
            <a:endParaRPr lang="en-US" sz="2400" dirty="0"/>
          </a:p>
        </p:txBody>
      </p:sp>
      <p:sp>
        <p:nvSpPr>
          <p:cNvPr id="5" name="TextBox 4">
            <a:extLst>
              <a:ext uri="{FF2B5EF4-FFF2-40B4-BE49-F238E27FC236}">
                <a16:creationId xmlns:a16="http://schemas.microsoft.com/office/drawing/2014/main" id="{23907AD8-086B-BE19-4246-FF12C16D1043}"/>
              </a:ext>
            </a:extLst>
          </p:cNvPr>
          <p:cNvSpPr txBox="1"/>
          <p:nvPr/>
        </p:nvSpPr>
        <p:spPr>
          <a:xfrm>
            <a:off x="2207307" y="3653279"/>
            <a:ext cx="6516292" cy="461665"/>
          </a:xfrm>
          <a:prstGeom prst="rect">
            <a:avLst/>
          </a:prstGeom>
          <a:noFill/>
        </p:spPr>
        <p:txBody>
          <a:bodyPr wrap="square" rtlCol="0">
            <a:spAutoFit/>
          </a:bodyPr>
          <a:lstStyle/>
          <a:p>
            <a:pPr algn="ctr"/>
            <a:r>
              <a:rPr lang="en-US" sz="2400" b="1" i="1" dirty="0"/>
              <a:t>If you want to join a Coalition or Committee…..</a:t>
            </a:r>
          </a:p>
        </p:txBody>
      </p:sp>
    </p:spTree>
    <p:extLst>
      <p:ext uri="{BB962C8B-B14F-4D97-AF65-F5344CB8AC3E}">
        <p14:creationId xmlns:p14="http://schemas.microsoft.com/office/powerpoint/2010/main" val="3372180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83E230D-61D4-C443-171B-9273BE409C11}"/>
              </a:ext>
            </a:extLst>
          </p:cNvPr>
          <p:cNvSpPr>
            <a:spLocks noGrp="1"/>
          </p:cNvSpPr>
          <p:nvPr>
            <p:ph type="subTitle" idx="1"/>
          </p:nvPr>
        </p:nvSpPr>
        <p:spPr>
          <a:xfrm>
            <a:off x="924080" y="643467"/>
            <a:ext cx="10343840" cy="5571065"/>
          </a:xfrm>
        </p:spPr>
        <p:txBody>
          <a:bodyPr>
            <a:normAutofit lnSpcReduction="10000"/>
          </a:bodyPr>
          <a:lstStyle/>
          <a:p>
            <a:pPr defTabSz="804672">
              <a:spcBef>
                <a:spcPts val="880"/>
              </a:spcBef>
            </a:pPr>
            <a:r>
              <a:rPr lang="en-US" sz="2112" b="1" kern="1200" dirty="0">
                <a:solidFill>
                  <a:schemeClr val="tx1"/>
                </a:solidFill>
                <a:latin typeface="+mn-lt"/>
                <a:ea typeface="+mn-ea"/>
                <a:cs typeface="+mn-cs"/>
              </a:rPr>
              <a:t>Illinois Advocacy, Policy, and Action Agencies</a:t>
            </a:r>
          </a:p>
          <a:p>
            <a:pPr defTabSz="804672">
              <a:spcBef>
                <a:spcPts val="880"/>
              </a:spcBef>
            </a:pPr>
            <a:r>
              <a:rPr lang="en-US" sz="2112" i="1" u="sng" kern="1200" dirty="0">
                <a:solidFill>
                  <a:schemeClr val="tx1"/>
                </a:solidFill>
                <a:latin typeface="+mn-lt"/>
                <a:ea typeface="+mn-ea"/>
                <a:cs typeface="+mn-cs"/>
              </a:rPr>
              <a:t>If you want to receive newsletters or action alerts: start here</a:t>
            </a:r>
          </a:p>
          <a:p>
            <a:pPr defTabSz="804672">
              <a:spcBef>
                <a:spcPts val="880"/>
              </a:spcBef>
            </a:pPr>
            <a:endParaRPr lang="en-US" sz="2112" b="1" kern="1200" dirty="0">
              <a:solidFill>
                <a:schemeClr val="tx1"/>
              </a:solidFill>
              <a:latin typeface="+mn-lt"/>
              <a:ea typeface="+mn-ea"/>
              <a:cs typeface="+mn-cs"/>
            </a:endParaRPr>
          </a:p>
          <a:p>
            <a:pPr algn="l"/>
            <a:r>
              <a:rPr lang="en-US" b="1" u="sng" dirty="0"/>
              <a:t>Latino Policy Forum</a:t>
            </a:r>
          </a:p>
          <a:p>
            <a:pPr algn="l"/>
            <a:r>
              <a:rPr lang="en-US" b="0" i="0" dirty="0">
                <a:solidFill>
                  <a:srgbClr val="333333"/>
                </a:solidFill>
                <a:effectLst/>
                <a:latin typeface="jaf-bernino-sans"/>
              </a:rPr>
              <a:t>Through advocacy and analysis, the Forum builds a foundation for equity, justice and economic prosperity for the Latino community. By catalyzing policy change, the Forum works to improve education outcomes, advocate for affordable housing, promote just immigration policies and strengthen community leadership.</a:t>
            </a:r>
          </a:p>
          <a:p>
            <a:pPr algn="l"/>
            <a:r>
              <a:rPr lang="en-US" dirty="0">
                <a:hlinkClick r:id="rId2"/>
              </a:rPr>
              <a:t>Https://www.latinopolicyforum.org/get-involved</a:t>
            </a:r>
            <a:r>
              <a:rPr lang="en-US" dirty="0"/>
              <a:t> </a:t>
            </a:r>
          </a:p>
          <a:p>
            <a:pPr algn="l"/>
            <a:endParaRPr lang="en-US" dirty="0"/>
          </a:p>
          <a:p>
            <a:pPr algn="l"/>
            <a:r>
              <a:rPr lang="en-US" b="1" u="sng" dirty="0"/>
              <a:t>Advance Illinois</a:t>
            </a:r>
          </a:p>
          <a:p>
            <a:pPr algn="l"/>
            <a:r>
              <a:rPr lang="en-US" dirty="0"/>
              <a:t>Advance Illinois believes all students deserve equitable access to a high-quality education.</a:t>
            </a:r>
          </a:p>
          <a:p>
            <a:pPr algn="l"/>
            <a:r>
              <a:rPr lang="en-US" dirty="0">
                <a:hlinkClick r:id="rId3"/>
              </a:rPr>
              <a:t>https://www.advanceillinois.org/take-action/join-us-in-advocacy</a:t>
            </a:r>
            <a:r>
              <a:rPr lang="en-US" dirty="0"/>
              <a:t> </a:t>
            </a:r>
          </a:p>
        </p:txBody>
      </p:sp>
    </p:spTree>
    <p:extLst>
      <p:ext uri="{BB962C8B-B14F-4D97-AF65-F5344CB8AC3E}">
        <p14:creationId xmlns:p14="http://schemas.microsoft.com/office/powerpoint/2010/main" val="90979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83E230D-61D4-C443-171B-9273BE409C11}"/>
              </a:ext>
            </a:extLst>
          </p:cNvPr>
          <p:cNvSpPr>
            <a:spLocks noGrp="1"/>
          </p:cNvSpPr>
          <p:nvPr>
            <p:ph type="subTitle" idx="1"/>
          </p:nvPr>
        </p:nvSpPr>
        <p:spPr>
          <a:xfrm>
            <a:off x="924080" y="221673"/>
            <a:ext cx="10343840" cy="5992859"/>
          </a:xfrm>
        </p:spPr>
        <p:txBody>
          <a:bodyPr/>
          <a:lstStyle/>
          <a:p>
            <a:r>
              <a:rPr lang="en-US" b="1" dirty="0"/>
              <a:t>Illinois Advocacy, Policy, and Action Agencies</a:t>
            </a:r>
          </a:p>
          <a:p>
            <a:r>
              <a:rPr lang="en-US" i="1" u="sng" dirty="0"/>
              <a:t>Attend council and committee meetings</a:t>
            </a:r>
          </a:p>
          <a:p>
            <a:endParaRPr lang="en-US" i="1" u="sng" dirty="0"/>
          </a:p>
          <a:p>
            <a:endParaRPr lang="en-US" i="1" u="sng" dirty="0"/>
          </a:p>
          <a:p>
            <a:endParaRPr lang="en-US" dirty="0"/>
          </a:p>
        </p:txBody>
      </p:sp>
      <p:sp>
        <p:nvSpPr>
          <p:cNvPr id="5" name="TextBox 4">
            <a:extLst>
              <a:ext uri="{FF2B5EF4-FFF2-40B4-BE49-F238E27FC236}">
                <a16:creationId xmlns:a16="http://schemas.microsoft.com/office/drawing/2014/main" id="{35369239-18A4-5028-7ECB-D13625F2DF7B}"/>
              </a:ext>
            </a:extLst>
          </p:cNvPr>
          <p:cNvSpPr txBox="1"/>
          <p:nvPr/>
        </p:nvSpPr>
        <p:spPr>
          <a:xfrm>
            <a:off x="554181" y="1016000"/>
            <a:ext cx="10603345" cy="6001643"/>
          </a:xfrm>
          <a:prstGeom prst="rect">
            <a:avLst/>
          </a:prstGeom>
          <a:noFill/>
        </p:spPr>
        <p:txBody>
          <a:bodyPr wrap="square">
            <a:spAutoFit/>
          </a:bodyPr>
          <a:lstStyle/>
          <a:p>
            <a:pPr>
              <a:lnSpc>
                <a:spcPct val="100000"/>
              </a:lnSpc>
              <a:spcBef>
                <a:spcPts val="0"/>
              </a:spcBef>
            </a:pPr>
            <a:endParaRPr lang="en-US" sz="2200" b="1" u="sng" dirty="0"/>
          </a:p>
          <a:p>
            <a:pPr>
              <a:lnSpc>
                <a:spcPct val="100000"/>
              </a:lnSpc>
              <a:spcBef>
                <a:spcPts val="0"/>
              </a:spcBef>
            </a:pPr>
            <a:r>
              <a:rPr lang="en-US" sz="2200" b="1" u="sng" dirty="0"/>
              <a:t>DCFS: Child Day Care Licensing Advisory Council</a:t>
            </a:r>
          </a:p>
          <a:p>
            <a:pPr>
              <a:lnSpc>
                <a:spcPct val="100000"/>
              </a:lnSpc>
              <a:spcBef>
                <a:spcPts val="0"/>
              </a:spcBef>
            </a:pPr>
            <a:r>
              <a:rPr lang="en-US" sz="2200" b="0" i="0" dirty="0">
                <a:solidFill>
                  <a:srgbClr val="000E14"/>
                </a:solidFill>
                <a:effectLst/>
              </a:rPr>
              <a:t>The Child Day Care Licensing Advisory Council provides input and suggestions on day care licensing rules and procedures, areas of focus and future planning, issues, concerns and trends.</a:t>
            </a:r>
          </a:p>
          <a:p>
            <a:pPr>
              <a:lnSpc>
                <a:spcPct val="100000"/>
              </a:lnSpc>
              <a:spcBef>
                <a:spcPts val="0"/>
              </a:spcBef>
            </a:pPr>
            <a:r>
              <a:rPr lang="en-US" sz="2200" dirty="0">
                <a:solidFill>
                  <a:srgbClr val="000E14"/>
                </a:solidFill>
                <a:hlinkClick r:id="rId2"/>
              </a:rPr>
              <a:t>https://dcfs.illinois.gov/get-involved/impact-public-policy/cdclac.html</a:t>
            </a:r>
            <a:r>
              <a:rPr lang="en-US" sz="2200" dirty="0">
                <a:solidFill>
                  <a:srgbClr val="000E14"/>
                </a:solidFill>
              </a:rPr>
              <a:t> </a:t>
            </a:r>
          </a:p>
          <a:p>
            <a:pPr>
              <a:lnSpc>
                <a:spcPct val="100000"/>
              </a:lnSpc>
              <a:spcBef>
                <a:spcPts val="0"/>
              </a:spcBef>
            </a:pPr>
            <a:endParaRPr lang="en-US" sz="2200" dirty="0"/>
          </a:p>
          <a:p>
            <a:pPr>
              <a:lnSpc>
                <a:spcPct val="100000"/>
              </a:lnSpc>
              <a:spcBef>
                <a:spcPts val="0"/>
              </a:spcBef>
            </a:pPr>
            <a:r>
              <a:rPr lang="en-US" sz="2200" b="1" u="sng" dirty="0"/>
              <a:t>IDHS: Child Care Advisory Council</a:t>
            </a:r>
          </a:p>
          <a:p>
            <a:pPr>
              <a:lnSpc>
                <a:spcPct val="100000"/>
              </a:lnSpc>
              <a:spcBef>
                <a:spcPts val="0"/>
              </a:spcBef>
            </a:pPr>
            <a:r>
              <a:rPr lang="en-US" sz="2200" b="0" i="0" dirty="0">
                <a:solidFill>
                  <a:srgbClr val="000000"/>
                </a:solidFill>
                <a:effectLst/>
              </a:rPr>
              <a:t>The Child Care Advisory Council (CCAC) is a group of invited stakeholders who assist the Office of Early Childhood of the Illinois Department of Human Services by providing input on specific issues, questions and concerns related to child care. The Advisory Council is not constrained by legal requirements or preoccupied with governance matters. However, it does operate within a set of guidelines outlined herein</a:t>
            </a:r>
          </a:p>
          <a:p>
            <a:pPr>
              <a:lnSpc>
                <a:spcPct val="100000"/>
              </a:lnSpc>
              <a:spcBef>
                <a:spcPts val="0"/>
              </a:spcBef>
            </a:pPr>
            <a:r>
              <a:rPr lang="en-US" sz="2200" dirty="0">
                <a:solidFill>
                  <a:srgbClr val="000000"/>
                </a:solidFill>
                <a:hlinkClick r:id="rId3"/>
              </a:rPr>
              <a:t>https://www.dhs.state.il.us/page.aspx?item=118674</a:t>
            </a:r>
            <a:r>
              <a:rPr lang="en-US" sz="2200" dirty="0">
                <a:solidFill>
                  <a:srgbClr val="000000"/>
                </a:solidFill>
              </a:rPr>
              <a:t> </a:t>
            </a:r>
          </a:p>
          <a:p>
            <a:pPr>
              <a:lnSpc>
                <a:spcPct val="100000"/>
              </a:lnSpc>
              <a:spcBef>
                <a:spcPts val="0"/>
              </a:spcBef>
            </a:pPr>
            <a:endParaRPr lang="en-US" sz="2200" dirty="0">
              <a:solidFill>
                <a:srgbClr val="000000"/>
              </a:solidFill>
            </a:endParaRPr>
          </a:p>
          <a:p>
            <a:pPr>
              <a:lnSpc>
                <a:spcPct val="100000"/>
              </a:lnSpc>
              <a:spcBef>
                <a:spcPts val="0"/>
              </a:spcBef>
            </a:pPr>
            <a:r>
              <a:rPr lang="en-US" sz="2200" dirty="0">
                <a:solidFill>
                  <a:srgbClr val="000000"/>
                </a:solidFill>
              </a:rPr>
              <a:t>**Both Councils participants are appointed.  There is always space public participation**</a:t>
            </a:r>
          </a:p>
          <a:p>
            <a:pPr>
              <a:lnSpc>
                <a:spcPct val="100000"/>
              </a:lnSpc>
              <a:spcBef>
                <a:spcPts val="0"/>
              </a:spcBef>
            </a:pPr>
            <a:endParaRPr lang="en-US" sz="1600" dirty="0">
              <a:solidFill>
                <a:srgbClr val="000000"/>
              </a:solidFill>
              <a:latin typeface="Segoe UI" panose="020B0502040204020203" pitchFamily="34" charset="0"/>
            </a:endParaRPr>
          </a:p>
          <a:p>
            <a:pPr>
              <a:lnSpc>
                <a:spcPct val="100000"/>
              </a:lnSpc>
              <a:spcBef>
                <a:spcPts val="0"/>
              </a:spcBef>
            </a:pPr>
            <a:endParaRPr lang="en-US" sz="1600" dirty="0"/>
          </a:p>
        </p:txBody>
      </p:sp>
    </p:spTree>
    <p:extLst>
      <p:ext uri="{BB962C8B-B14F-4D97-AF65-F5344CB8AC3E}">
        <p14:creationId xmlns:p14="http://schemas.microsoft.com/office/powerpoint/2010/main" val="1450711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83E230D-61D4-C443-171B-9273BE409C11}"/>
              </a:ext>
            </a:extLst>
          </p:cNvPr>
          <p:cNvSpPr>
            <a:spLocks noGrp="1"/>
          </p:cNvSpPr>
          <p:nvPr>
            <p:ph type="subTitle" idx="1"/>
          </p:nvPr>
        </p:nvSpPr>
        <p:spPr>
          <a:xfrm>
            <a:off x="175491" y="643467"/>
            <a:ext cx="11582245" cy="5571065"/>
          </a:xfrm>
        </p:spPr>
        <p:txBody>
          <a:bodyPr/>
          <a:lstStyle/>
          <a:p>
            <a:pPr>
              <a:lnSpc>
                <a:spcPct val="100000"/>
              </a:lnSpc>
              <a:spcBef>
                <a:spcPts val="0"/>
              </a:spcBef>
            </a:pPr>
            <a:r>
              <a:rPr lang="en-US" b="1" dirty="0"/>
              <a:t>Illinois Advocacy, Policy, and Action Agencies</a:t>
            </a:r>
          </a:p>
          <a:p>
            <a:pPr>
              <a:lnSpc>
                <a:spcPct val="100000"/>
              </a:lnSpc>
              <a:spcBef>
                <a:spcPts val="0"/>
              </a:spcBef>
            </a:pPr>
            <a:r>
              <a:rPr lang="en-US" i="1" u="sng" dirty="0"/>
              <a:t>Attend council and committee meetings</a:t>
            </a:r>
          </a:p>
          <a:p>
            <a:endParaRPr lang="en-US" b="1" dirty="0"/>
          </a:p>
          <a:p>
            <a:endParaRPr lang="en-US" b="1" dirty="0"/>
          </a:p>
          <a:p>
            <a:endParaRPr lang="en-US" b="1" dirty="0"/>
          </a:p>
          <a:p>
            <a:pPr algn="l"/>
            <a:endParaRPr lang="en-US" dirty="0"/>
          </a:p>
        </p:txBody>
      </p:sp>
      <p:sp>
        <p:nvSpPr>
          <p:cNvPr id="5" name="TextBox 4">
            <a:extLst>
              <a:ext uri="{FF2B5EF4-FFF2-40B4-BE49-F238E27FC236}">
                <a16:creationId xmlns:a16="http://schemas.microsoft.com/office/drawing/2014/main" id="{35369239-18A4-5028-7ECB-D13625F2DF7B}"/>
              </a:ext>
            </a:extLst>
          </p:cNvPr>
          <p:cNvSpPr txBox="1"/>
          <p:nvPr/>
        </p:nvSpPr>
        <p:spPr>
          <a:xfrm>
            <a:off x="519788" y="1567832"/>
            <a:ext cx="10833656" cy="5139869"/>
          </a:xfrm>
          <a:prstGeom prst="rect">
            <a:avLst/>
          </a:prstGeom>
          <a:noFill/>
        </p:spPr>
        <p:txBody>
          <a:bodyPr wrap="square">
            <a:spAutoFit/>
          </a:bodyPr>
          <a:lstStyle/>
          <a:p>
            <a:pPr>
              <a:lnSpc>
                <a:spcPct val="100000"/>
              </a:lnSpc>
              <a:spcBef>
                <a:spcPts val="0"/>
              </a:spcBef>
            </a:pPr>
            <a:r>
              <a:rPr lang="en-US" sz="2400" b="1" u="sng" dirty="0">
                <a:solidFill>
                  <a:srgbClr val="000000"/>
                </a:solidFill>
              </a:rPr>
              <a:t>Governor's Office of Early Childhood Development: Early Learning Council</a:t>
            </a:r>
          </a:p>
          <a:p>
            <a:pPr algn="ctr">
              <a:lnSpc>
                <a:spcPct val="100000"/>
              </a:lnSpc>
              <a:spcBef>
                <a:spcPts val="0"/>
              </a:spcBef>
            </a:pPr>
            <a:endParaRPr lang="en-US" sz="2400" dirty="0">
              <a:solidFill>
                <a:srgbClr val="000000"/>
              </a:solidFill>
            </a:endParaRPr>
          </a:p>
          <a:p>
            <a:pPr>
              <a:lnSpc>
                <a:spcPct val="100000"/>
              </a:lnSpc>
              <a:spcBef>
                <a:spcPts val="0"/>
              </a:spcBef>
            </a:pPr>
            <a:r>
              <a:rPr lang="en-US" sz="2400" b="0" i="0" dirty="0">
                <a:solidFill>
                  <a:srgbClr val="000E14"/>
                </a:solidFill>
                <a:effectLst/>
              </a:rPr>
              <a:t>The Early Learning Council, a public-private partnership created by </a:t>
            </a:r>
            <a:r>
              <a:rPr lang="en-US" sz="2400" b="1" i="0" u="sng" dirty="0">
                <a:solidFill>
                  <a:srgbClr val="0365C0"/>
                </a:solidFill>
                <a:effectLst/>
                <a:hlinkClick r:id="rId2" tooltip="Public Act 93-380"/>
              </a:rPr>
              <a:t>Public Act 93-380</a:t>
            </a:r>
            <a:r>
              <a:rPr lang="en-US" sz="2400" b="0" i="0" dirty="0">
                <a:solidFill>
                  <a:srgbClr val="000E14"/>
                </a:solidFill>
                <a:effectLst/>
              </a:rPr>
              <a:t>, strengthens, coordinates and expands programs and services for children, birth to five, throughout Illinois. With a membership including senior state officials and non-government stakeholders appointed by the Governor, the Early Learning Council builds on current programs to ensure a comprehensive, statewide early learning system (preschool, child care, Head Start, health care and support programs for parents) to improve the lives of Illinois children and families</a:t>
            </a:r>
          </a:p>
          <a:p>
            <a:pPr>
              <a:lnSpc>
                <a:spcPct val="100000"/>
              </a:lnSpc>
              <a:spcBef>
                <a:spcPts val="0"/>
              </a:spcBef>
            </a:pPr>
            <a:r>
              <a:rPr lang="en-US" sz="2400" dirty="0">
                <a:solidFill>
                  <a:srgbClr val="000E14"/>
                </a:solidFill>
                <a:hlinkClick r:id="rId3"/>
              </a:rPr>
              <a:t>https://oecd.illinois.gov/earlylearningcouncil.html</a:t>
            </a:r>
            <a:r>
              <a:rPr lang="en-US" sz="2400" dirty="0">
                <a:solidFill>
                  <a:srgbClr val="000E14"/>
                </a:solidFill>
              </a:rPr>
              <a:t> </a:t>
            </a:r>
          </a:p>
          <a:p>
            <a:pPr>
              <a:lnSpc>
                <a:spcPct val="100000"/>
              </a:lnSpc>
              <a:spcBef>
                <a:spcPts val="0"/>
              </a:spcBef>
            </a:pPr>
            <a:endParaRPr lang="en-US" sz="2400" dirty="0">
              <a:solidFill>
                <a:srgbClr val="000000"/>
              </a:solidFill>
            </a:endParaRPr>
          </a:p>
          <a:p>
            <a:pPr>
              <a:lnSpc>
                <a:spcPct val="100000"/>
              </a:lnSpc>
              <a:spcBef>
                <a:spcPts val="0"/>
              </a:spcBef>
            </a:pPr>
            <a:r>
              <a:rPr lang="en-US" sz="2400" dirty="0">
                <a:solidFill>
                  <a:srgbClr val="000000"/>
                </a:solidFill>
              </a:rPr>
              <a:t>Appointed Council members.  Committee members are open to providers, parents, and anyone interested in early care and education</a:t>
            </a:r>
          </a:p>
          <a:p>
            <a:pPr>
              <a:lnSpc>
                <a:spcPct val="100000"/>
              </a:lnSpc>
              <a:spcBef>
                <a:spcPts val="0"/>
              </a:spcBef>
            </a:pPr>
            <a:endParaRPr lang="en-US" sz="1600" dirty="0"/>
          </a:p>
        </p:txBody>
      </p:sp>
    </p:spTree>
    <p:extLst>
      <p:ext uri="{BB962C8B-B14F-4D97-AF65-F5344CB8AC3E}">
        <p14:creationId xmlns:p14="http://schemas.microsoft.com/office/powerpoint/2010/main" val="1534923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83E230D-61D4-C443-171B-9273BE409C11}"/>
              </a:ext>
            </a:extLst>
          </p:cNvPr>
          <p:cNvSpPr>
            <a:spLocks noGrp="1"/>
          </p:cNvSpPr>
          <p:nvPr>
            <p:ph type="subTitle" idx="1"/>
          </p:nvPr>
        </p:nvSpPr>
        <p:spPr>
          <a:xfrm>
            <a:off x="924080" y="643467"/>
            <a:ext cx="10343840" cy="5571065"/>
          </a:xfrm>
        </p:spPr>
        <p:txBody>
          <a:bodyPr/>
          <a:lstStyle/>
          <a:p>
            <a:r>
              <a:rPr lang="en-US" b="1" dirty="0"/>
              <a:t>Illinois Advocacy, Policy, and Action Agencies</a:t>
            </a:r>
          </a:p>
          <a:p>
            <a:r>
              <a:rPr lang="en-US" i="1" u="sng" dirty="0"/>
              <a:t>Attend council and committee meetings</a:t>
            </a:r>
          </a:p>
          <a:p>
            <a:endParaRPr lang="en-US" b="1" dirty="0"/>
          </a:p>
          <a:p>
            <a:endParaRPr lang="en-US" b="1" dirty="0"/>
          </a:p>
          <a:p>
            <a:endParaRPr lang="en-US" b="1" dirty="0"/>
          </a:p>
          <a:p>
            <a:pPr algn="l"/>
            <a:endParaRPr lang="en-US" dirty="0"/>
          </a:p>
        </p:txBody>
      </p:sp>
      <p:sp>
        <p:nvSpPr>
          <p:cNvPr id="5" name="TextBox 4">
            <a:extLst>
              <a:ext uri="{FF2B5EF4-FFF2-40B4-BE49-F238E27FC236}">
                <a16:creationId xmlns:a16="http://schemas.microsoft.com/office/drawing/2014/main" id="{35369239-18A4-5028-7ECB-D13625F2DF7B}"/>
              </a:ext>
            </a:extLst>
          </p:cNvPr>
          <p:cNvSpPr txBox="1"/>
          <p:nvPr/>
        </p:nvSpPr>
        <p:spPr>
          <a:xfrm>
            <a:off x="757980" y="1726335"/>
            <a:ext cx="8988094" cy="4154984"/>
          </a:xfrm>
          <a:prstGeom prst="rect">
            <a:avLst/>
          </a:prstGeom>
          <a:noFill/>
        </p:spPr>
        <p:txBody>
          <a:bodyPr wrap="square">
            <a:spAutoFit/>
          </a:bodyPr>
          <a:lstStyle/>
          <a:p>
            <a:pPr algn="l">
              <a:lnSpc>
                <a:spcPct val="100000"/>
              </a:lnSpc>
              <a:spcBef>
                <a:spcPts val="0"/>
              </a:spcBef>
            </a:pPr>
            <a:r>
              <a:rPr lang="en-US" sz="2400" b="1" u="sng" dirty="0"/>
              <a:t>Professional Development Advisory Council (PDAC)</a:t>
            </a:r>
          </a:p>
          <a:p>
            <a:pPr algn="l">
              <a:lnSpc>
                <a:spcPct val="100000"/>
              </a:lnSpc>
              <a:spcBef>
                <a:spcPts val="0"/>
              </a:spcBef>
            </a:pPr>
            <a:r>
              <a:rPr lang="en-US" sz="2400" dirty="0"/>
              <a:t>PDAC is a group of key stakeholders from a wide variety of child related </a:t>
            </a:r>
          </a:p>
          <a:p>
            <a:pPr algn="l">
              <a:lnSpc>
                <a:spcPct val="100000"/>
              </a:lnSpc>
              <a:spcBef>
                <a:spcPts val="0"/>
              </a:spcBef>
            </a:pPr>
            <a:r>
              <a:rPr lang="en-US" sz="2400" dirty="0"/>
              <a:t>industries who work to advance the field of early care and education, </a:t>
            </a:r>
          </a:p>
          <a:p>
            <a:pPr algn="l">
              <a:lnSpc>
                <a:spcPct val="100000"/>
              </a:lnSpc>
              <a:spcBef>
                <a:spcPts val="0"/>
              </a:spcBef>
            </a:pPr>
            <a:r>
              <a:rPr lang="en-US" sz="2400" dirty="0"/>
              <a:t>school-age, youth development and family support. </a:t>
            </a:r>
          </a:p>
          <a:p>
            <a:pPr algn="l">
              <a:lnSpc>
                <a:spcPct val="100000"/>
              </a:lnSpc>
              <a:spcBef>
                <a:spcPts val="0"/>
              </a:spcBef>
            </a:pPr>
            <a:r>
              <a:rPr lang="en-US" sz="2400" dirty="0">
                <a:hlinkClick r:id="rId2"/>
              </a:rPr>
              <a:t>https://www.ilgateways.com/professional-development/pdac</a:t>
            </a:r>
            <a:r>
              <a:rPr lang="en-US" sz="2400" dirty="0"/>
              <a:t> </a:t>
            </a:r>
          </a:p>
          <a:p>
            <a:pPr algn="l">
              <a:lnSpc>
                <a:spcPct val="100000"/>
              </a:lnSpc>
              <a:spcBef>
                <a:spcPts val="0"/>
              </a:spcBef>
            </a:pPr>
            <a:endParaRPr lang="en-US" sz="2400" dirty="0"/>
          </a:p>
          <a:p>
            <a:pPr algn="l">
              <a:lnSpc>
                <a:spcPct val="100000"/>
              </a:lnSpc>
              <a:spcBef>
                <a:spcPts val="0"/>
              </a:spcBef>
            </a:pPr>
            <a:r>
              <a:rPr lang="en-US" sz="2400" dirty="0"/>
              <a:t>Committee meetings are every other month, PDAC meetings are quarterly</a:t>
            </a:r>
          </a:p>
          <a:p>
            <a:pPr algn="l">
              <a:lnSpc>
                <a:spcPct val="100000"/>
              </a:lnSpc>
              <a:spcBef>
                <a:spcPts val="0"/>
              </a:spcBef>
            </a:pPr>
            <a:endParaRPr lang="en-US" sz="2400" dirty="0"/>
          </a:p>
          <a:p>
            <a:pPr algn="l">
              <a:lnSpc>
                <a:spcPct val="100000"/>
              </a:lnSpc>
              <a:spcBef>
                <a:spcPts val="0"/>
              </a:spcBef>
            </a:pPr>
            <a:r>
              <a:rPr lang="en-US" sz="2400" dirty="0"/>
              <a:t>Committees makes recommendations to Steering, then to full Council who makes recommendations to IDHS</a:t>
            </a:r>
          </a:p>
        </p:txBody>
      </p:sp>
    </p:spTree>
    <p:extLst>
      <p:ext uri="{BB962C8B-B14F-4D97-AF65-F5344CB8AC3E}">
        <p14:creationId xmlns:p14="http://schemas.microsoft.com/office/powerpoint/2010/main" val="188305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83E230D-61D4-C443-171B-9273BE409C11}"/>
              </a:ext>
            </a:extLst>
          </p:cNvPr>
          <p:cNvSpPr>
            <a:spLocks noGrp="1"/>
          </p:cNvSpPr>
          <p:nvPr>
            <p:ph type="subTitle" idx="1"/>
          </p:nvPr>
        </p:nvSpPr>
        <p:spPr>
          <a:xfrm>
            <a:off x="286327" y="643467"/>
            <a:ext cx="11767127" cy="5571065"/>
          </a:xfrm>
        </p:spPr>
        <p:txBody>
          <a:bodyPr/>
          <a:lstStyle/>
          <a:p>
            <a:r>
              <a:rPr lang="en-US" b="1" u="sng" dirty="0"/>
              <a:t>National</a:t>
            </a:r>
            <a:r>
              <a:rPr lang="en-US" b="1" dirty="0"/>
              <a:t> Advocacy, Policy, and Action Agencies</a:t>
            </a:r>
          </a:p>
          <a:p>
            <a:r>
              <a:rPr lang="en-US" sz="2400" i="1" u="sng" kern="1200" dirty="0">
                <a:solidFill>
                  <a:schemeClr val="tx1"/>
                </a:solidFill>
                <a:latin typeface="+mn-lt"/>
                <a:ea typeface="+mn-ea"/>
                <a:cs typeface="+mn-cs"/>
              </a:rPr>
              <a:t>If you want to receive newsletters or action alerts: start here</a:t>
            </a:r>
          </a:p>
          <a:p>
            <a:pPr algn="l"/>
            <a:r>
              <a:rPr lang="en-US" b="1" dirty="0"/>
              <a:t> </a:t>
            </a:r>
          </a:p>
          <a:p>
            <a:pPr algn="l"/>
            <a:r>
              <a:rPr lang="en-US" b="1" u="sng" dirty="0"/>
              <a:t>Child Care Aware</a:t>
            </a:r>
          </a:p>
          <a:p>
            <a:pPr algn="l"/>
            <a:endParaRPr lang="en-US" dirty="0"/>
          </a:p>
        </p:txBody>
      </p:sp>
      <p:sp>
        <p:nvSpPr>
          <p:cNvPr id="5" name="TextBox 4">
            <a:extLst>
              <a:ext uri="{FF2B5EF4-FFF2-40B4-BE49-F238E27FC236}">
                <a16:creationId xmlns:a16="http://schemas.microsoft.com/office/drawing/2014/main" id="{35369239-18A4-5028-7ECB-D13625F2DF7B}"/>
              </a:ext>
            </a:extLst>
          </p:cNvPr>
          <p:cNvSpPr txBox="1"/>
          <p:nvPr/>
        </p:nvSpPr>
        <p:spPr>
          <a:xfrm>
            <a:off x="286327" y="2353345"/>
            <a:ext cx="10926618" cy="3785652"/>
          </a:xfrm>
          <a:prstGeom prst="rect">
            <a:avLst/>
          </a:prstGeom>
          <a:noFill/>
        </p:spPr>
        <p:txBody>
          <a:bodyPr wrap="square">
            <a:spAutoFit/>
          </a:bodyPr>
          <a:lstStyle/>
          <a:p>
            <a:pPr algn="l">
              <a:lnSpc>
                <a:spcPct val="100000"/>
              </a:lnSpc>
              <a:spcBef>
                <a:spcPts val="0"/>
              </a:spcBef>
            </a:pPr>
            <a:r>
              <a:rPr lang="en-US" sz="2400" b="0" i="0" dirty="0">
                <a:solidFill>
                  <a:srgbClr val="3E4044"/>
                </a:solidFill>
                <a:effectLst/>
              </a:rPr>
              <a:t>Child Care Aware</a:t>
            </a:r>
            <a:r>
              <a:rPr lang="en-US" sz="2400" b="0" i="0" baseline="30000" dirty="0">
                <a:solidFill>
                  <a:srgbClr val="3E4044"/>
                </a:solidFill>
                <a:effectLst/>
              </a:rPr>
              <a:t>®</a:t>
            </a:r>
            <a:r>
              <a:rPr lang="en-US" sz="2400" b="0" i="0" dirty="0">
                <a:solidFill>
                  <a:srgbClr val="3E4044"/>
                </a:solidFill>
                <a:effectLst/>
              </a:rPr>
              <a:t> of America (</a:t>
            </a:r>
            <a:r>
              <a:rPr lang="en-US" sz="2400" b="0" i="0" dirty="0" err="1">
                <a:solidFill>
                  <a:srgbClr val="3E4044"/>
                </a:solidFill>
                <a:effectLst/>
              </a:rPr>
              <a:t>CCAoA</a:t>
            </a:r>
            <a:r>
              <a:rPr lang="en-US" sz="2400" b="0" i="0" dirty="0">
                <a:solidFill>
                  <a:srgbClr val="3E4044"/>
                </a:solidFill>
                <a:effectLst/>
              </a:rPr>
              <a:t>) works with a national network of more than 400 </a:t>
            </a:r>
            <a:r>
              <a:rPr lang="en-US" sz="2400" b="0" i="0" u="none" strike="noStrike" dirty="0">
                <a:solidFill>
                  <a:srgbClr val="003F7C"/>
                </a:solidFill>
                <a:effectLst/>
                <a:hlinkClick r:id="rId2"/>
              </a:rPr>
              <a:t>child care resource and referral (CCR&amp;Rs) agencies</a:t>
            </a:r>
            <a:r>
              <a:rPr lang="en-US" sz="2400" b="0" i="0" dirty="0">
                <a:solidFill>
                  <a:srgbClr val="3E4044"/>
                </a:solidFill>
                <a:effectLst/>
              </a:rPr>
              <a:t> and other partners to ensure that all families have access to quality, affordable child care. </a:t>
            </a:r>
            <a:r>
              <a:rPr lang="en-US" sz="2400" b="0" i="0" dirty="0" err="1">
                <a:solidFill>
                  <a:srgbClr val="3E4044"/>
                </a:solidFill>
                <a:effectLst/>
              </a:rPr>
              <a:t>CCAoA</a:t>
            </a:r>
            <a:r>
              <a:rPr lang="en-US" sz="2400" b="0" i="0" dirty="0">
                <a:solidFill>
                  <a:srgbClr val="3E4044"/>
                </a:solidFill>
                <a:effectLst/>
              </a:rPr>
              <a:t> leads projects that increase the quality and availability of child care, conducts </a:t>
            </a:r>
            <a:r>
              <a:rPr lang="en-US" sz="2400" b="0" i="0" u="none" strike="noStrike" dirty="0">
                <a:solidFill>
                  <a:srgbClr val="004990"/>
                </a:solidFill>
                <a:effectLst/>
                <a:hlinkClick r:id="rId3"/>
              </a:rPr>
              <a:t>research</a:t>
            </a:r>
            <a:r>
              <a:rPr lang="en-US" sz="2400" b="0" i="0" dirty="0">
                <a:solidFill>
                  <a:srgbClr val="3E4044"/>
                </a:solidFill>
                <a:effectLst/>
              </a:rPr>
              <a:t>, and </a:t>
            </a:r>
            <a:r>
              <a:rPr lang="en-US" sz="2400" b="0" i="0" u="none" strike="noStrike" dirty="0">
                <a:solidFill>
                  <a:srgbClr val="004990"/>
                </a:solidFill>
                <a:effectLst/>
                <a:hlinkClick r:id="rId4"/>
              </a:rPr>
              <a:t>advocates</a:t>
            </a:r>
            <a:r>
              <a:rPr lang="en-US" sz="2400" b="0" i="0" dirty="0">
                <a:solidFill>
                  <a:srgbClr val="3E4044"/>
                </a:solidFill>
                <a:effectLst/>
              </a:rPr>
              <a:t> for child care policies that positively impact the lives of children and families. </a:t>
            </a:r>
            <a:r>
              <a:rPr lang="en-US" sz="2400" b="0" i="0" dirty="0" err="1">
                <a:solidFill>
                  <a:srgbClr val="3E4044"/>
                </a:solidFill>
                <a:effectLst/>
              </a:rPr>
              <a:t>CCAoA</a:t>
            </a:r>
            <a:r>
              <a:rPr lang="en-US" sz="2400" b="0" i="0" dirty="0">
                <a:solidFill>
                  <a:srgbClr val="3E4044"/>
                </a:solidFill>
                <a:effectLst/>
              </a:rPr>
              <a:t> also provides child care assistance for military families through </a:t>
            </a:r>
            <a:r>
              <a:rPr lang="en-US" sz="2400" b="0" i="0" u="none" strike="noStrike" dirty="0">
                <a:solidFill>
                  <a:srgbClr val="004990"/>
                </a:solidFill>
                <a:effectLst/>
                <a:hlinkClick r:id="rId5"/>
              </a:rPr>
              <a:t>Fee Assistance and Respite Child Care Programs</a:t>
            </a:r>
            <a:r>
              <a:rPr lang="en-US" sz="2400" b="0" i="0" dirty="0">
                <a:solidFill>
                  <a:srgbClr val="3E4044"/>
                </a:solidFill>
                <a:effectLst/>
              </a:rPr>
              <a:t> that have served more than 150,000 families and worked with more than 60,000 child care providers over nearly two decades.</a:t>
            </a:r>
          </a:p>
          <a:p>
            <a:pPr algn="l">
              <a:lnSpc>
                <a:spcPct val="100000"/>
              </a:lnSpc>
              <a:spcBef>
                <a:spcPts val="0"/>
              </a:spcBef>
            </a:pPr>
            <a:endParaRPr lang="en-US" sz="2400" dirty="0">
              <a:solidFill>
                <a:srgbClr val="3E4044"/>
              </a:solidFill>
            </a:endParaRPr>
          </a:p>
          <a:p>
            <a:pPr algn="l">
              <a:lnSpc>
                <a:spcPct val="100000"/>
              </a:lnSpc>
              <a:spcBef>
                <a:spcPts val="0"/>
              </a:spcBef>
            </a:pPr>
            <a:r>
              <a:rPr lang="en-US" sz="2400" b="0" i="0" dirty="0">
                <a:solidFill>
                  <a:srgbClr val="3E4044"/>
                </a:solidFill>
                <a:effectLst/>
              </a:rPr>
              <a:t>Click here:</a:t>
            </a:r>
            <a:r>
              <a:rPr lang="en-US" sz="2400" b="1" u="sng" dirty="0">
                <a:solidFill>
                  <a:srgbClr val="0563C1"/>
                </a:solidFill>
                <a:hlinkClick r:id="rId6">
                  <a:extLst>
                    <a:ext uri="{A12FA001-AC4F-418D-AE19-62706E023703}">
                      <ahyp:hlinkClr xmlns:ahyp="http://schemas.microsoft.com/office/drawing/2018/hyperlinkcolor" val="tx"/>
                    </a:ext>
                  </a:extLst>
                </a:hlinkClick>
              </a:rPr>
              <a:t> </a:t>
            </a:r>
            <a:r>
              <a:rPr lang="en-US" sz="2400" dirty="0">
                <a:solidFill>
                  <a:srgbClr val="0563C1"/>
                </a:solidFill>
                <a:hlinkClick r:id="rId6">
                  <a:extLst>
                    <a:ext uri="{A12FA001-AC4F-418D-AE19-62706E023703}">
                      <ahyp:hlinkClr xmlns:ahyp="http://schemas.microsoft.com/office/drawing/2018/hyperlinkcolor" val="tx"/>
                    </a:ext>
                  </a:extLst>
                </a:hlinkClick>
              </a:rPr>
              <a:t>Advocacy - Child Care Aware® of America</a:t>
            </a:r>
            <a:endParaRPr lang="en-US" sz="2400" dirty="0"/>
          </a:p>
        </p:txBody>
      </p:sp>
    </p:spTree>
    <p:extLst>
      <p:ext uri="{BB962C8B-B14F-4D97-AF65-F5344CB8AC3E}">
        <p14:creationId xmlns:p14="http://schemas.microsoft.com/office/powerpoint/2010/main" val="1207000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5406</TotalTime>
  <Words>1054</Words>
  <Application>Microsoft Office PowerPoint</Application>
  <PresentationFormat>Widescreen</PresentationFormat>
  <Paragraphs>106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jaf-bernino-sans</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Marcy Mendenhall</dc:creator>
  <cp:lastModifiedBy>Marcy Mendenhall</cp:lastModifiedBy>
  <cp:revision>2</cp:revision>
  <dcterms:created xsi:type="dcterms:W3CDTF">2023-03-09T19:39:13Z</dcterms:created>
  <dcterms:modified xsi:type="dcterms:W3CDTF">2023-03-21T18:56:24Z</dcterms:modified>
</cp:coreProperties>
</file>